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8" d="100"/>
          <a:sy n="78" d="100"/>
        </p:scale>
        <p:origin x="134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AA5F1-7951-4DAD-A43E-7431700A11A4}" type="datetimeFigureOut">
              <a:rPr lang="it-IT" smtClean="0"/>
              <a:t>21/10/2016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79CE6-225C-4BC0-BFC3-403CF4AC77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8679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AA5F1-7951-4DAD-A43E-7431700A11A4}" type="datetimeFigureOut">
              <a:rPr lang="it-IT" smtClean="0"/>
              <a:t>21/10/2016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79CE6-225C-4BC0-BFC3-403CF4AC77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09677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AA5F1-7951-4DAD-A43E-7431700A11A4}" type="datetimeFigureOut">
              <a:rPr lang="it-IT" smtClean="0"/>
              <a:t>21/10/2016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79CE6-225C-4BC0-BFC3-403CF4AC77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5186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AA5F1-7951-4DAD-A43E-7431700A11A4}" type="datetimeFigureOut">
              <a:rPr lang="it-IT" smtClean="0"/>
              <a:t>21/10/2016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79CE6-225C-4BC0-BFC3-403CF4AC77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88156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AA5F1-7951-4DAD-A43E-7431700A11A4}" type="datetimeFigureOut">
              <a:rPr lang="it-IT" smtClean="0"/>
              <a:t>21/10/2016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79CE6-225C-4BC0-BFC3-403CF4AC77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50622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AA5F1-7951-4DAD-A43E-7431700A11A4}" type="datetimeFigureOut">
              <a:rPr lang="it-IT" smtClean="0"/>
              <a:t>21/10/2016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79CE6-225C-4BC0-BFC3-403CF4AC77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47810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AA5F1-7951-4DAD-A43E-7431700A11A4}" type="datetimeFigureOut">
              <a:rPr lang="it-IT" smtClean="0"/>
              <a:t>21/10/2016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79CE6-225C-4BC0-BFC3-403CF4AC77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6998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AA5F1-7951-4DAD-A43E-7431700A11A4}" type="datetimeFigureOut">
              <a:rPr lang="it-IT" smtClean="0"/>
              <a:t>21/10/2016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79CE6-225C-4BC0-BFC3-403CF4AC77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78395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AA5F1-7951-4DAD-A43E-7431700A11A4}" type="datetimeFigureOut">
              <a:rPr lang="it-IT" smtClean="0"/>
              <a:t>21/10/2016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79CE6-225C-4BC0-BFC3-403CF4AC77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8268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AA5F1-7951-4DAD-A43E-7431700A11A4}" type="datetimeFigureOut">
              <a:rPr lang="it-IT" smtClean="0"/>
              <a:t>21/10/2016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79CE6-225C-4BC0-BFC3-403CF4AC77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92982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AA5F1-7951-4DAD-A43E-7431700A11A4}" type="datetimeFigureOut">
              <a:rPr lang="it-IT" smtClean="0"/>
              <a:t>21/10/2016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B79CE6-225C-4BC0-BFC3-403CF4AC77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7608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5AA5F1-7951-4DAD-A43E-7431700A11A4}" type="datetimeFigureOut">
              <a:rPr lang="it-IT" smtClean="0"/>
              <a:t>21/10/2016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B79CE6-225C-4BC0-BFC3-403CF4AC77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4317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7318" y="855275"/>
            <a:ext cx="1569680" cy="661341"/>
          </a:xfrm>
          <a:prstGeom prst="rect">
            <a:avLst/>
          </a:prstGeom>
          <a:noFill/>
        </p:spPr>
      </p:pic>
      <p:pic>
        <p:nvPicPr>
          <p:cNvPr id="5" name="Immagine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3646" y="839052"/>
            <a:ext cx="1544239" cy="816100"/>
          </a:xfrm>
          <a:prstGeom prst="rect">
            <a:avLst/>
          </a:prstGeom>
          <a:noFill/>
        </p:spPr>
      </p:pic>
      <p:pic>
        <p:nvPicPr>
          <p:cNvPr id="6" name="Immagine 5" descr="PAC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6960" y="921791"/>
            <a:ext cx="1148715" cy="528308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7" name="Immagine 6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8641" y="855275"/>
            <a:ext cx="1367790" cy="693786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8" name="Immagine 7" descr="Ministro per la Coesione Territoriale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2938" y="1060359"/>
            <a:ext cx="2064526" cy="3897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Immagine 9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976" y="2895188"/>
            <a:ext cx="1287577" cy="1632207"/>
          </a:xfrm>
          <a:prstGeom prst="rect">
            <a:avLst/>
          </a:prstGeom>
        </p:spPr>
      </p:pic>
      <p:sp>
        <p:nvSpPr>
          <p:cNvPr id="2" name="CasellaDiTesto 1"/>
          <p:cNvSpPr txBox="1"/>
          <p:nvPr/>
        </p:nvSpPr>
        <p:spPr>
          <a:xfrm>
            <a:off x="283646" y="2075115"/>
            <a:ext cx="19575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u="sng" dirty="0" smtClean="0"/>
              <a:t>Curriculum Vitae</a:t>
            </a:r>
            <a:endParaRPr lang="it-IT" sz="2000" b="1" u="sng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1977267" y="2781889"/>
            <a:ext cx="689019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/>
              <a:t>Gianpiero </a:t>
            </a:r>
            <a:r>
              <a:rPr lang="it-IT" dirty="0" err="1" smtClean="0"/>
              <a:t>Verrilli</a:t>
            </a:r>
            <a:r>
              <a:rPr lang="it-IT" dirty="0" smtClean="0"/>
              <a:t> (Benevento, 30 Novembre 1985) ha conseguito con lode la Laurea Specialistica in Ingegneria Meccanica per la Progettazione e la Produzione nel 2014 presso l’Università degli Studi di Napoli “</a:t>
            </a:r>
            <a:r>
              <a:rPr lang="it-IT" dirty="0"/>
              <a:t>Federico II</a:t>
            </a:r>
            <a:r>
              <a:rPr lang="it-IT" dirty="0" smtClean="0"/>
              <a:t>”. Nel gennaio del 2015 assume il ruolo di progettista – disegnatore CAD presso la Techno DESIGN s.r.l.</a:t>
            </a:r>
          </a:p>
          <a:p>
            <a:pPr algn="just"/>
            <a:r>
              <a:rPr lang="it-IT" dirty="0" smtClean="0"/>
              <a:t>Nel mese di maggio dello stesso anno è vincitore del corso di formazione inerente al progetto APPS4Safety (PON03PE_00159_3) allo scopo di svolgere attività di approfondimento in campo ADAS (</a:t>
            </a:r>
            <a:r>
              <a:rPr lang="it-IT" i="1" dirty="0" smtClean="0"/>
              <a:t>Advanced Driver Assistance Systems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11" name="Rettangolo 10"/>
          <p:cNvSpPr/>
          <p:nvPr/>
        </p:nvSpPr>
        <p:spPr>
          <a:xfrm>
            <a:off x="227962" y="202960"/>
            <a:ext cx="86880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Avviso n. 713/Ric. del 29/10/2010 - Titolo III - "Creazione di nuovi Distretti e/o nuove Aggregazioni Pubblico - Private "</a:t>
            </a:r>
            <a:endParaRPr lang="it-IT" altLang="it-IT" sz="1400" dirty="0"/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Intervento di formazione PON03PE_00159_3</a:t>
            </a:r>
            <a:endParaRPr lang="it-IT" altLang="it-IT" sz="1400" dirty="0"/>
          </a:p>
        </p:txBody>
      </p:sp>
    </p:spTree>
    <p:extLst>
      <p:ext uri="{BB962C8B-B14F-4D97-AF65-F5344CB8AC3E}">
        <p14:creationId xmlns:p14="http://schemas.microsoft.com/office/powerpoint/2010/main" val="3717920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7318" y="855275"/>
            <a:ext cx="1569680" cy="661341"/>
          </a:xfrm>
          <a:prstGeom prst="rect">
            <a:avLst/>
          </a:prstGeom>
          <a:noFill/>
        </p:spPr>
      </p:pic>
      <p:pic>
        <p:nvPicPr>
          <p:cNvPr id="5" name="Immagine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3646" y="839052"/>
            <a:ext cx="1544239" cy="816100"/>
          </a:xfrm>
          <a:prstGeom prst="rect">
            <a:avLst/>
          </a:prstGeom>
          <a:noFill/>
        </p:spPr>
      </p:pic>
      <p:pic>
        <p:nvPicPr>
          <p:cNvPr id="6" name="Immagine 5" descr="PAC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6960" y="921791"/>
            <a:ext cx="1148715" cy="528308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7" name="Immagine 6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8641" y="855275"/>
            <a:ext cx="1367790" cy="693786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8" name="Immagine 7" descr="Ministro per la Coesione Territoriale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2938" y="1060359"/>
            <a:ext cx="2064526" cy="38974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Rettangolo 10"/>
          <p:cNvSpPr/>
          <p:nvPr/>
        </p:nvSpPr>
        <p:spPr>
          <a:xfrm>
            <a:off x="227962" y="202960"/>
            <a:ext cx="86880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Avviso n. 713/Ric. del 29/10/2010 - Titolo III - "Creazione di nuovi Distretti e/o nuove Aggregazioni Pubblico - Private "</a:t>
            </a:r>
            <a:endParaRPr lang="it-IT" altLang="it-IT" sz="1400" dirty="0"/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Intervento di formazione PON03PE_00159_3</a:t>
            </a:r>
            <a:endParaRPr lang="it-IT" altLang="it-IT" sz="1400" dirty="0"/>
          </a:p>
        </p:txBody>
      </p:sp>
      <p:sp>
        <p:nvSpPr>
          <p:cNvPr id="12" name="Rettangolo arrotondato 11"/>
          <p:cNvSpPr/>
          <p:nvPr/>
        </p:nvSpPr>
        <p:spPr>
          <a:xfrm>
            <a:off x="414471" y="2246911"/>
            <a:ext cx="8315058" cy="576000"/>
          </a:xfrm>
          <a:prstGeom prst="roundRect">
            <a:avLst/>
          </a:prstGeom>
          <a:gradFill flip="none" rotWithShape="1">
            <a:gsLst>
              <a:gs pos="0">
                <a:srgbClr val="FF7575">
                  <a:shade val="30000"/>
                  <a:satMod val="115000"/>
                </a:srgbClr>
              </a:gs>
              <a:gs pos="68000">
                <a:srgbClr val="FF7575">
                  <a:shade val="67500"/>
                  <a:satMod val="115000"/>
                </a:srgbClr>
              </a:gs>
              <a:gs pos="100000">
                <a:srgbClr val="FF7575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err="1">
                <a:solidFill>
                  <a:srgbClr val="000000"/>
                </a:solidFill>
              </a:rPr>
              <a:t>Overview</a:t>
            </a:r>
            <a:r>
              <a:rPr lang="it-IT" dirty="0">
                <a:solidFill>
                  <a:srgbClr val="000000"/>
                </a:solidFill>
              </a:rPr>
              <a:t> ed utilizzo dei software di </a:t>
            </a:r>
            <a:r>
              <a:rPr lang="it-IT" dirty="0" smtClean="0">
                <a:solidFill>
                  <a:srgbClr val="000000"/>
                </a:solidFill>
              </a:rPr>
              <a:t>Generazione </a:t>
            </a:r>
            <a:r>
              <a:rPr lang="it-IT" dirty="0">
                <a:solidFill>
                  <a:srgbClr val="000000"/>
                </a:solidFill>
              </a:rPr>
              <a:t>Scenario e Dinamica </a:t>
            </a:r>
            <a:r>
              <a:rPr lang="it-IT" dirty="0" smtClean="0">
                <a:solidFill>
                  <a:srgbClr val="000000"/>
                </a:solidFill>
              </a:rPr>
              <a:t>Veicolo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3" name="Rettangolo arrotondato 12"/>
          <p:cNvSpPr/>
          <p:nvPr/>
        </p:nvSpPr>
        <p:spPr>
          <a:xfrm>
            <a:off x="414471" y="3165071"/>
            <a:ext cx="8315058" cy="612000"/>
          </a:xfrm>
          <a:prstGeom prst="roundRect">
            <a:avLst/>
          </a:prstGeom>
          <a:gradFill flip="none" rotWithShape="1">
            <a:gsLst>
              <a:gs pos="22000">
                <a:srgbClr val="FF9933">
                  <a:shade val="30000"/>
                  <a:satMod val="115000"/>
                </a:srgbClr>
              </a:gs>
              <a:gs pos="64000">
                <a:srgbClr val="FF9933">
                  <a:shade val="67500"/>
                  <a:satMod val="115000"/>
                </a:srgbClr>
              </a:gs>
              <a:gs pos="100000">
                <a:srgbClr val="FF9933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000000"/>
                </a:solidFill>
              </a:rPr>
              <a:t>Sviluppo, analisi e valutazione degli Indici di Performance (KPI)</a:t>
            </a:r>
          </a:p>
        </p:txBody>
      </p:sp>
      <p:sp>
        <p:nvSpPr>
          <p:cNvPr id="14" name="Rettangolo arrotondato 13"/>
          <p:cNvSpPr/>
          <p:nvPr/>
        </p:nvSpPr>
        <p:spPr>
          <a:xfrm>
            <a:off x="414471" y="4119232"/>
            <a:ext cx="8315058" cy="612000"/>
          </a:xfrm>
          <a:prstGeom prst="roundRect">
            <a:avLst/>
          </a:prstGeom>
          <a:gradFill flip="none" rotWithShape="1">
            <a:gsLst>
              <a:gs pos="24000">
                <a:srgbClr val="92D050">
                  <a:shade val="30000"/>
                  <a:satMod val="115000"/>
                </a:srgbClr>
              </a:gs>
              <a:gs pos="86000">
                <a:srgbClr val="92D050">
                  <a:shade val="67500"/>
                  <a:satMod val="115000"/>
                </a:srgbClr>
              </a:gs>
              <a:gs pos="100000">
                <a:srgbClr val="92D050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/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>
                <a:solidFill>
                  <a:srgbClr val="000000"/>
                </a:solidFill>
              </a:rPr>
              <a:t>Analisi &amp; Implementazione Scenari </a:t>
            </a:r>
            <a:r>
              <a:rPr lang="it-IT" dirty="0" smtClean="0">
                <a:solidFill>
                  <a:srgbClr val="000000"/>
                </a:solidFill>
              </a:rPr>
              <a:t>ADAS: EuroNCAP, NTHSA e Protocolli Interni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5" name="Rettangolo arrotondato 14"/>
          <p:cNvSpPr/>
          <p:nvPr/>
        </p:nvSpPr>
        <p:spPr>
          <a:xfrm>
            <a:off x="414471" y="6027554"/>
            <a:ext cx="8315058" cy="6120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Creazione Manovre Dinamica Veicolo</a:t>
            </a:r>
            <a:endParaRPr lang="it-IT" dirty="0">
              <a:solidFill>
                <a:srgbClr val="000000"/>
              </a:solidFill>
            </a:endParaRPr>
          </a:p>
        </p:txBody>
      </p:sp>
      <p:sp>
        <p:nvSpPr>
          <p:cNvPr id="16" name="Rettangolo arrotondato 15"/>
          <p:cNvSpPr/>
          <p:nvPr/>
        </p:nvSpPr>
        <p:spPr>
          <a:xfrm>
            <a:off x="414471" y="5073393"/>
            <a:ext cx="8315058" cy="612000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>
                <a:solidFill>
                  <a:srgbClr val="000000"/>
                </a:solidFill>
              </a:rPr>
              <a:t>Parametrizzazione Modello di Dinamica Veicolo</a:t>
            </a:r>
            <a:endParaRPr lang="it-IT" dirty="0" smtClean="0">
              <a:solidFill>
                <a:srgbClr val="FFFFFF"/>
              </a:solidFill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414471" y="1797257"/>
            <a:ext cx="165622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000" b="1" u="sng" dirty="0" smtClean="0"/>
              <a:t>Attività svolte</a:t>
            </a:r>
            <a:endParaRPr lang="it-IT" sz="2000" b="1" u="sng" dirty="0"/>
          </a:p>
        </p:txBody>
      </p:sp>
    </p:spTree>
    <p:extLst>
      <p:ext uri="{BB962C8B-B14F-4D97-AF65-F5344CB8AC3E}">
        <p14:creationId xmlns:p14="http://schemas.microsoft.com/office/powerpoint/2010/main" val="3285235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7318" y="855275"/>
            <a:ext cx="1569680" cy="661341"/>
          </a:xfrm>
          <a:prstGeom prst="rect">
            <a:avLst/>
          </a:prstGeom>
          <a:noFill/>
        </p:spPr>
      </p:pic>
      <p:pic>
        <p:nvPicPr>
          <p:cNvPr id="5" name="Immagine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3646" y="839052"/>
            <a:ext cx="1544239" cy="816100"/>
          </a:xfrm>
          <a:prstGeom prst="rect">
            <a:avLst/>
          </a:prstGeom>
          <a:noFill/>
        </p:spPr>
      </p:pic>
      <p:pic>
        <p:nvPicPr>
          <p:cNvPr id="6" name="Immagine 5" descr="PAC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6960" y="921791"/>
            <a:ext cx="1148715" cy="528308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7" name="Immagine 6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8641" y="855275"/>
            <a:ext cx="1367790" cy="693786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8" name="Immagine 7" descr="Ministro per la Coesione Territoriale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2938" y="1060359"/>
            <a:ext cx="2064526" cy="38974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Rettangolo 10"/>
          <p:cNvSpPr/>
          <p:nvPr/>
        </p:nvSpPr>
        <p:spPr>
          <a:xfrm>
            <a:off x="227962" y="202960"/>
            <a:ext cx="86880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Avviso n. 713/Ric. del 29/10/2010 - Titolo III - "Creazione di nuovi Distretti e/o nuove Aggregazioni Pubblico - Private "</a:t>
            </a:r>
            <a:endParaRPr lang="it-IT" altLang="it-IT" sz="1400" dirty="0"/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altLang="it-IT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Intervento di formazione PON03PE_00159_3</a:t>
            </a:r>
            <a:endParaRPr lang="it-IT" altLang="it-IT" sz="1400" dirty="0"/>
          </a:p>
        </p:txBody>
      </p:sp>
      <p:sp>
        <p:nvSpPr>
          <p:cNvPr id="15" name="Rettangolo 14"/>
          <p:cNvSpPr/>
          <p:nvPr/>
        </p:nvSpPr>
        <p:spPr>
          <a:xfrm>
            <a:off x="414471" y="1797257"/>
            <a:ext cx="140775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000" b="1" u="sng" dirty="0" smtClean="0"/>
              <a:t>Conclusioni</a:t>
            </a:r>
            <a:endParaRPr lang="it-IT" sz="2000" b="1" u="sng" dirty="0"/>
          </a:p>
        </p:txBody>
      </p:sp>
      <p:sp>
        <p:nvSpPr>
          <p:cNvPr id="16" name="Rettangolo arrotondato 15"/>
          <p:cNvSpPr/>
          <p:nvPr/>
        </p:nvSpPr>
        <p:spPr>
          <a:xfrm>
            <a:off x="414000" y="2907678"/>
            <a:ext cx="8316000" cy="1080000"/>
          </a:xfrm>
          <a:prstGeom prst="roundRect">
            <a:avLst/>
          </a:prstGeom>
          <a:solidFill>
            <a:srgbClr val="339933"/>
          </a:solidFill>
          <a:ln>
            <a:noFill/>
          </a:ln>
          <a:effectLst/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>
                <a:latin typeface="Calibri" panose="020F0502020204030204" pitchFamily="34" charset="0"/>
              </a:rPr>
              <a:t>Sviluppo di un modello integrato da utilizzare in simulazione in </a:t>
            </a:r>
            <a:r>
              <a:rPr lang="it-IT" sz="2000" dirty="0" smtClean="0">
                <a:latin typeface="Calibri" panose="020F0502020204030204" pitchFamily="34" charset="0"/>
              </a:rPr>
              <a:t>ambiente</a:t>
            </a:r>
          </a:p>
          <a:p>
            <a:pPr algn="ctr"/>
            <a:r>
              <a:rPr lang="it-IT" sz="2000" dirty="0" smtClean="0">
                <a:latin typeface="Calibri" panose="020F0502020204030204" pitchFamily="34" charset="0"/>
              </a:rPr>
              <a:t>MIL / </a:t>
            </a:r>
            <a:r>
              <a:rPr lang="it-IT" sz="2000" dirty="0">
                <a:latin typeface="Calibri" panose="020F0502020204030204" pitchFamily="34" charset="0"/>
              </a:rPr>
              <a:t>HIL</a:t>
            </a:r>
          </a:p>
        </p:txBody>
      </p:sp>
      <p:sp>
        <p:nvSpPr>
          <p:cNvPr id="20" name="Rettangolo arrotondato 19"/>
          <p:cNvSpPr/>
          <p:nvPr/>
        </p:nvSpPr>
        <p:spPr>
          <a:xfrm>
            <a:off x="414000" y="4700204"/>
            <a:ext cx="8316000" cy="10800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000" dirty="0">
                <a:latin typeface="Calibri" panose="020F0502020204030204" pitchFamily="34" charset="0"/>
              </a:rPr>
              <a:t>Realizzazione di una piattaforma per il </a:t>
            </a:r>
            <a:r>
              <a:rPr lang="it-IT" sz="2000" dirty="0" err="1">
                <a:latin typeface="Calibri" panose="020F0502020204030204" pitchFamily="34" charset="0"/>
              </a:rPr>
              <a:t>testing</a:t>
            </a:r>
            <a:r>
              <a:rPr lang="it-IT" sz="2000" dirty="0">
                <a:latin typeface="Calibri" panose="020F0502020204030204" pitchFamily="34" charset="0"/>
              </a:rPr>
              <a:t> di sistemi ADAS al fine di verificarne l’influenza sulla dinamica del veicolo ed il relativo comportamento nelle fasi di intervento delle </a:t>
            </a:r>
            <a:r>
              <a:rPr lang="it-IT" sz="2000" dirty="0" smtClean="0">
                <a:latin typeface="Calibri" panose="020F0502020204030204" pitchFamily="34" charset="0"/>
              </a:rPr>
              <a:t>logiche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88483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Blu verde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350</TotalTime>
  <Words>264</Words>
  <Application>Microsoft Office PowerPoint</Application>
  <PresentationFormat>Presentazione su schermo (4:3)</PresentationFormat>
  <Paragraphs>19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Gianpiero</dc:creator>
  <cp:lastModifiedBy>CeRICT scrl</cp:lastModifiedBy>
  <cp:revision>15</cp:revision>
  <dcterms:created xsi:type="dcterms:W3CDTF">2016-10-19T10:14:29Z</dcterms:created>
  <dcterms:modified xsi:type="dcterms:W3CDTF">2016-10-21T08:04:08Z</dcterms:modified>
</cp:coreProperties>
</file>