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6"/>
  </p:notesMasterIdLst>
  <p:handoutMasterIdLst>
    <p:handoutMasterId r:id="rId7"/>
  </p:handoutMasterIdLst>
  <p:sldIdLst>
    <p:sldId id="256" r:id="rId3"/>
    <p:sldId id="257" r:id="rId4"/>
    <p:sldId id="258" r:id="rId5"/>
  </p:sldIdLst>
  <p:sldSz cx="9144000" cy="6858000" type="screen4x3"/>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00CCFF"/>
    <a:srgbClr val="5BD4FF"/>
    <a:srgbClr val="0000FF"/>
    <a:srgbClr val="00FF00"/>
    <a:srgbClr val="97D2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Stile medio 3 - Colore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6" d="100"/>
          <a:sy n="96" d="100"/>
        </p:scale>
        <p:origin x="-2112" y="-4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F887682-F28C-4444-BCAD-6C392FFC6590}" type="datetimeFigureOut">
              <a:rPr lang="en-US" smtClean="0"/>
              <a:t>10/21/2016</a:t>
            </a:fld>
            <a:endParaRPr lang="en-US"/>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9D4AC4-0C43-4B76-A2C5-607FBBECA0C4}" type="slidenum">
              <a:rPr lang="en-US" smtClean="0"/>
              <a:t>‹N›</a:t>
            </a:fld>
            <a:endParaRPr lang="en-US"/>
          </a:p>
        </p:txBody>
      </p:sp>
    </p:spTree>
    <p:extLst>
      <p:ext uri="{BB962C8B-B14F-4D97-AF65-F5344CB8AC3E}">
        <p14:creationId xmlns:p14="http://schemas.microsoft.com/office/powerpoint/2010/main" val="5151075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602CC7-DBC8-468A-B1B0-905355E865E5}" type="datetimeFigureOut">
              <a:rPr lang="en-US" smtClean="0"/>
              <a:t>10/21/2016</a:t>
            </a:fld>
            <a:endParaRPr lang="en-US"/>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F491E4-7661-4F63-B3FA-5AE2AC76D5DD}" type="slidenum">
              <a:rPr lang="en-US" smtClean="0"/>
              <a:t>‹N›</a:t>
            </a:fld>
            <a:endParaRPr lang="en-US"/>
          </a:p>
        </p:txBody>
      </p:sp>
    </p:spTree>
    <p:extLst>
      <p:ext uri="{BB962C8B-B14F-4D97-AF65-F5344CB8AC3E}">
        <p14:creationId xmlns:p14="http://schemas.microsoft.com/office/powerpoint/2010/main" val="94085515"/>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intestazione 3"/>
          <p:cNvSpPr>
            <a:spLocks noGrp="1"/>
          </p:cNvSpPr>
          <p:nvPr>
            <p:ph type="hdr" sz="quarter" idx="10"/>
          </p:nvPr>
        </p:nvSpPr>
        <p:spPr/>
        <p:txBody>
          <a:bodyPr/>
          <a:lstStyle/>
          <a:p>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9F491E4-7661-4F63-B3FA-5AE2AC76D5DD}" type="slidenum">
              <a:rPr lang="en-US" smtClean="0"/>
              <a:t>1</a:t>
            </a:fld>
            <a:endParaRPr lang="en-US"/>
          </a:p>
        </p:txBody>
      </p:sp>
    </p:spTree>
    <p:extLst>
      <p:ext uri="{BB962C8B-B14F-4D97-AF65-F5344CB8AC3E}">
        <p14:creationId xmlns:p14="http://schemas.microsoft.com/office/powerpoint/2010/main" val="496330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intestazione 3"/>
          <p:cNvSpPr>
            <a:spLocks noGrp="1"/>
          </p:cNvSpPr>
          <p:nvPr>
            <p:ph type="hdr" sz="quarter" idx="10"/>
          </p:nvPr>
        </p:nvSpPr>
        <p:spPr/>
        <p:txBody>
          <a:bodyPr/>
          <a:lstStyle/>
          <a:p>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9F491E4-7661-4F63-B3FA-5AE2AC76D5DD}" type="slidenum">
              <a:rPr lang="en-US" smtClean="0"/>
              <a:t>2</a:t>
            </a:fld>
            <a:endParaRPr lang="en-US"/>
          </a:p>
        </p:txBody>
      </p:sp>
    </p:spTree>
    <p:extLst>
      <p:ext uri="{BB962C8B-B14F-4D97-AF65-F5344CB8AC3E}">
        <p14:creationId xmlns:p14="http://schemas.microsoft.com/office/powerpoint/2010/main" val="2891046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intestazione 3"/>
          <p:cNvSpPr>
            <a:spLocks noGrp="1"/>
          </p:cNvSpPr>
          <p:nvPr>
            <p:ph type="hdr" sz="quarter" idx="10"/>
          </p:nvPr>
        </p:nvSpPr>
        <p:spPr/>
        <p:txBody>
          <a:bodyPr/>
          <a:lstStyle/>
          <a:p>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9F491E4-7661-4F63-B3FA-5AE2AC76D5DD}" type="slidenum">
              <a:rPr lang="en-US" smtClean="0"/>
              <a:t>3</a:t>
            </a:fld>
            <a:endParaRPr lang="en-US"/>
          </a:p>
        </p:txBody>
      </p:sp>
    </p:spTree>
    <p:extLst>
      <p:ext uri="{BB962C8B-B14F-4D97-AF65-F5344CB8AC3E}">
        <p14:creationId xmlns:p14="http://schemas.microsoft.com/office/powerpoint/2010/main" val="2891046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en-US"/>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p>
            <a:fld id="{5CFDDA9E-24B3-4E95-B9EF-B365B4A5A7FB}" type="datetimeFigureOut">
              <a:rPr lang="en-US" smtClean="0"/>
              <a:t>10/21/2016</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9A3A40FE-A0D9-46A9-93FF-66DCC899F809}" type="slidenum">
              <a:rPr lang="en-US" smtClean="0"/>
              <a:t>‹N›</a:t>
            </a:fld>
            <a:endParaRPr lang="en-US"/>
          </a:p>
        </p:txBody>
      </p:sp>
    </p:spTree>
    <p:extLst>
      <p:ext uri="{BB962C8B-B14F-4D97-AF65-F5344CB8AC3E}">
        <p14:creationId xmlns:p14="http://schemas.microsoft.com/office/powerpoint/2010/main" val="938107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5CFDDA9E-24B3-4E95-B9EF-B365B4A5A7FB}" type="datetimeFigureOut">
              <a:rPr lang="en-US" smtClean="0"/>
              <a:t>10/21/2016</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9A3A40FE-A0D9-46A9-93FF-66DCC899F809}" type="slidenum">
              <a:rPr lang="en-US" smtClean="0"/>
              <a:t>‹N›</a:t>
            </a:fld>
            <a:endParaRPr lang="en-US"/>
          </a:p>
        </p:txBody>
      </p:sp>
    </p:spTree>
    <p:extLst>
      <p:ext uri="{BB962C8B-B14F-4D97-AF65-F5344CB8AC3E}">
        <p14:creationId xmlns:p14="http://schemas.microsoft.com/office/powerpoint/2010/main" val="2738692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5CFDDA9E-24B3-4E95-B9EF-B365B4A5A7FB}" type="datetimeFigureOut">
              <a:rPr lang="en-US" smtClean="0"/>
              <a:t>10/21/2016</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9A3A40FE-A0D9-46A9-93FF-66DCC899F809}" type="slidenum">
              <a:rPr lang="en-US" smtClean="0"/>
              <a:t>‹N›</a:t>
            </a:fld>
            <a:endParaRPr lang="en-US"/>
          </a:p>
        </p:txBody>
      </p:sp>
    </p:spTree>
    <p:extLst>
      <p:ext uri="{BB962C8B-B14F-4D97-AF65-F5344CB8AC3E}">
        <p14:creationId xmlns:p14="http://schemas.microsoft.com/office/powerpoint/2010/main" val="84320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5CFDDA9E-24B3-4E95-B9EF-B365B4A5A7FB}" type="datetimeFigureOut">
              <a:rPr lang="en-US" smtClean="0"/>
              <a:t>10/21/2016</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9A3A40FE-A0D9-46A9-93FF-66DCC899F809}" type="slidenum">
              <a:rPr lang="en-US" smtClean="0"/>
              <a:t>‹N›</a:t>
            </a:fld>
            <a:endParaRPr lang="en-US"/>
          </a:p>
        </p:txBody>
      </p:sp>
    </p:spTree>
    <p:extLst>
      <p:ext uri="{BB962C8B-B14F-4D97-AF65-F5344CB8AC3E}">
        <p14:creationId xmlns:p14="http://schemas.microsoft.com/office/powerpoint/2010/main" val="816948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en-US"/>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CFDDA9E-24B3-4E95-B9EF-B365B4A5A7FB}" type="datetimeFigureOut">
              <a:rPr lang="en-US" smtClean="0"/>
              <a:t>10/21/2016</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9A3A40FE-A0D9-46A9-93FF-66DCC899F809}" type="slidenum">
              <a:rPr lang="en-US" smtClean="0"/>
              <a:t>‹N›</a:t>
            </a:fld>
            <a:endParaRPr lang="en-US"/>
          </a:p>
        </p:txBody>
      </p:sp>
    </p:spTree>
    <p:extLst>
      <p:ext uri="{BB962C8B-B14F-4D97-AF65-F5344CB8AC3E}">
        <p14:creationId xmlns:p14="http://schemas.microsoft.com/office/powerpoint/2010/main" val="234245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5CFDDA9E-24B3-4E95-B9EF-B365B4A5A7FB}" type="datetimeFigureOut">
              <a:rPr lang="en-US" smtClean="0"/>
              <a:t>10/21/2016</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9A3A40FE-A0D9-46A9-93FF-66DCC899F809}" type="slidenum">
              <a:rPr lang="en-US" smtClean="0"/>
              <a:t>‹N›</a:t>
            </a:fld>
            <a:endParaRPr lang="en-US"/>
          </a:p>
        </p:txBody>
      </p:sp>
    </p:spTree>
    <p:extLst>
      <p:ext uri="{BB962C8B-B14F-4D97-AF65-F5344CB8AC3E}">
        <p14:creationId xmlns:p14="http://schemas.microsoft.com/office/powerpoint/2010/main" val="1272493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5CFDDA9E-24B3-4E95-B9EF-B365B4A5A7FB}" type="datetimeFigureOut">
              <a:rPr lang="en-US" smtClean="0"/>
              <a:t>10/21/2016</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9A3A40FE-A0D9-46A9-93FF-66DCC899F809}" type="slidenum">
              <a:rPr lang="en-US" smtClean="0"/>
              <a:t>‹N›</a:t>
            </a:fld>
            <a:endParaRPr lang="en-US"/>
          </a:p>
        </p:txBody>
      </p:sp>
    </p:spTree>
    <p:extLst>
      <p:ext uri="{BB962C8B-B14F-4D97-AF65-F5344CB8AC3E}">
        <p14:creationId xmlns:p14="http://schemas.microsoft.com/office/powerpoint/2010/main" val="3318777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5CFDDA9E-24B3-4E95-B9EF-B365B4A5A7FB}" type="datetimeFigureOut">
              <a:rPr lang="en-US" smtClean="0"/>
              <a:t>10/21/2016</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9A3A40FE-A0D9-46A9-93FF-66DCC899F809}" type="slidenum">
              <a:rPr lang="en-US" smtClean="0"/>
              <a:t>‹N›</a:t>
            </a:fld>
            <a:endParaRPr lang="en-US"/>
          </a:p>
        </p:txBody>
      </p:sp>
    </p:spTree>
    <p:extLst>
      <p:ext uri="{BB962C8B-B14F-4D97-AF65-F5344CB8AC3E}">
        <p14:creationId xmlns:p14="http://schemas.microsoft.com/office/powerpoint/2010/main" val="916528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CFDDA9E-24B3-4E95-B9EF-B365B4A5A7FB}" type="datetimeFigureOut">
              <a:rPr lang="en-US" smtClean="0"/>
              <a:t>10/21/2016</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9A3A40FE-A0D9-46A9-93FF-66DCC899F809}" type="slidenum">
              <a:rPr lang="en-US" smtClean="0"/>
              <a:t>‹N›</a:t>
            </a:fld>
            <a:endParaRPr lang="en-US"/>
          </a:p>
        </p:txBody>
      </p:sp>
    </p:spTree>
    <p:extLst>
      <p:ext uri="{BB962C8B-B14F-4D97-AF65-F5344CB8AC3E}">
        <p14:creationId xmlns:p14="http://schemas.microsoft.com/office/powerpoint/2010/main" val="48018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en-US"/>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CFDDA9E-24B3-4E95-B9EF-B365B4A5A7FB}" type="datetimeFigureOut">
              <a:rPr lang="en-US" smtClean="0"/>
              <a:t>10/21/2016</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9A3A40FE-A0D9-46A9-93FF-66DCC899F809}" type="slidenum">
              <a:rPr lang="en-US" smtClean="0"/>
              <a:t>‹N›</a:t>
            </a:fld>
            <a:endParaRPr lang="en-US"/>
          </a:p>
        </p:txBody>
      </p:sp>
    </p:spTree>
    <p:extLst>
      <p:ext uri="{BB962C8B-B14F-4D97-AF65-F5344CB8AC3E}">
        <p14:creationId xmlns:p14="http://schemas.microsoft.com/office/powerpoint/2010/main" val="3513004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en-US"/>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CFDDA9E-24B3-4E95-B9EF-B365B4A5A7FB}" type="datetimeFigureOut">
              <a:rPr lang="en-US" smtClean="0"/>
              <a:t>10/21/2016</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9A3A40FE-A0D9-46A9-93FF-66DCC899F809}" type="slidenum">
              <a:rPr lang="en-US" smtClean="0"/>
              <a:t>‹N›</a:t>
            </a:fld>
            <a:endParaRPr lang="en-US"/>
          </a:p>
        </p:txBody>
      </p:sp>
    </p:spTree>
    <p:extLst>
      <p:ext uri="{BB962C8B-B14F-4D97-AF65-F5344CB8AC3E}">
        <p14:creationId xmlns:p14="http://schemas.microsoft.com/office/powerpoint/2010/main" val="1288187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FDDA9E-24B3-4E95-B9EF-B365B4A5A7FB}" type="datetimeFigureOut">
              <a:rPr lang="en-US" smtClean="0"/>
              <a:t>10/21/2016</a:t>
            </a:fld>
            <a:endParaRPr lang="en-US"/>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A40FE-A0D9-46A9-93FF-66DCC899F809}" type="slidenum">
              <a:rPr lang="en-US" smtClean="0"/>
              <a:t>‹N›</a:t>
            </a:fld>
            <a:endParaRPr lang="en-US"/>
          </a:p>
        </p:txBody>
      </p:sp>
    </p:spTree>
    <p:extLst>
      <p:ext uri="{BB962C8B-B14F-4D97-AF65-F5344CB8AC3E}">
        <p14:creationId xmlns:p14="http://schemas.microsoft.com/office/powerpoint/2010/main" val="1147477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0.png"/><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png"/><Relationship Id="rId4" Type="http://schemas.openxmlformats.org/officeDocument/2006/relationships/image" Target="../media/image11.png"/><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694"/>
            <a:ext cx="9144000" cy="13836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ttangolo 1"/>
          <p:cNvSpPr/>
          <p:nvPr/>
        </p:nvSpPr>
        <p:spPr>
          <a:xfrm>
            <a:off x="0" y="1556792"/>
            <a:ext cx="9144000" cy="923330"/>
          </a:xfrm>
          <a:prstGeom prst="rect">
            <a:avLst/>
          </a:prstGeom>
          <a:solidFill>
            <a:srgbClr val="92D050"/>
          </a:solidFill>
          <a:effectLst>
            <a:outerShdw blurRad="50800" dist="38100" dir="16200000" rotWithShape="0">
              <a:prstClr val="black">
                <a:alpha val="40000"/>
              </a:prstClr>
            </a:outerShdw>
          </a:effectLst>
          <a:scene3d>
            <a:camera prst="orthographicFront"/>
            <a:lightRig rig="threePt" dir="t"/>
          </a:scene3d>
          <a:sp3d>
            <a:bevelT/>
          </a:sp3d>
        </p:spPr>
        <p:style>
          <a:lnRef idx="1">
            <a:schemeClr val="accent3"/>
          </a:lnRef>
          <a:fillRef idx="3">
            <a:schemeClr val="accent3"/>
          </a:fillRef>
          <a:effectRef idx="2">
            <a:schemeClr val="accent3"/>
          </a:effectRef>
          <a:fontRef idx="minor">
            <a:schemeClr val="lt1"/>
          </a:fontRef>
        </p:style>
        <p:txBody>
          <a:bodyPr wrap="square">
            <a:spAutoFit/>
          </a:bodyPr>
          <a:lstStyle/>
          <a:p>
            <a:pPr algn="ctr"/>
            <a:r>
              <a:rPr lang="it-IT" b="1" dirty="0">
                <a:solidFill>
                  <a:schemeClr val="bg1"/>
                </a:solidFill>
              </a:rPr>
              <a:t>“Frontiere della sicurezza automobilistica”</a:t>
            </a:r>
            <a:endParaRPr lang="en-US" dirty="0">
              <a:solidFill>
                <a:schemeClr val="bg1"/>
              </a:solidFill>
            </a:endParaRPr>
          </a:p>
          <a:p>
            <a:pPr algn="ctr"/>
            <a:r>
              <a:rPr lang="it-IT" b="1" dirty="0">
                <a:solidFill>
                  <a:schemeClr val="bg1"/>
                </a:solidFill>
              </a:rPr>
              <a:t>APPS4SAFETY</a:t>
            </a:r>
            <a:endParaRPr lang="en-US" dirty="0">
              <a:solidFill>
                <a:schemeClr val="bg1"/>
              </a:solidFill>
            </a:endParaRPr>
          </a:p>
          <a:p>
            <a:pPr algn="ctr"/>
            <a:r>
              <a:rPr lang="it-IT" b="1" dirty="0">
                <a:solidFill>
                  <a:schemeClr val="bg1"/>
                </a:solidFill>
              </a:rPr>
              <a:t>(Codice identificativo progetto: PON03PE_00159_3)</a:t>
            </a:r>
            <a:endParaRPr lang="en-US" dirty="0">
              <a:solidFill>
                <a:schemeClr val="bg1"/>
              </a:solidFill>
            </a:endParaRPr>
          </a:p>
        </p:txBody>
      </p:sp>
      <p:sp>
        <p:nvSpPr>
          <p:cNvPr id="6" name="CasellaDiTesto 5"/>
          <p:cNvSpPr txBox="1"/>
          <p:nvPr/>
        </p:nvSpPr>
        <p:spPr>
          <a:xfrm>
            <a:off x="1475656" y="2636912"/>
            <a:ext cx="7560840" cy="1600438"/>
          </a:xfrm>
          <a:prstGeom prst="rect">
            <a:avLst/>
          </a:prstGeom>
          <a:noFill/>
        </p:spPr>
        <p:txBody>
          <a:bodyPr wrap="square" rtlCol="0">
            <a:spAutoFit/>
          </a:bodyPr>
          <a:lstStyle/>
          <a:p>
            <a:r>
              <a:rPr lang="it-IT" b="1" dirty="0" smtClean="0"/>
              <a:t>MARIAROSARIA BUSIELLO</a:t>
            </a:r>
          </a:p>
          <a:p>
            <a:endParaRPr lang="it-IT" sz="1000" dirty="0" smtClean="0">
              <a:latin typeface="Times Roman" panose="02000503080000090004" pitchFamily="2" charset="0"/>
            </a:endParaRPr>
          </a:p>
          <a:p>
            <a:r>
              <a:rPr lang="it-IT" sz="1000" dirty="0" smtClean="0">
                <a:latin typeface="Times Roman" panose="02000503080000090004" pitchFamily="2" charset="0"/>
              </a:rPr>
              <a:t>- Da settembre  2016 Specialista Formazione presso il  </a:t>
            </a:r>
            <a:r>
              <a:rPr lang="it-IT" sz="1000" kern="50" spc="-30" dirty="0">
                <a:latin typeface="Times Roman" panose="02000503080000090004" pitchFamily="2" charset="0"/>
              </a:rPr>
              <a:t>Consorzio ATA </a:t>
            </a:r>
            <a:r>
              <a:rPr lang="it-IT" sz="1000" kern="50" spc="-30" dirty="0" smtClean="0">
                <a:latin typeface="Times Roman" panose="02000503080000090004" pitchFamily="2" charset="0"/>
              </a:rPr>
              <a:t>Formazione.</a:t>
            </a:r>
          </a:p>
          <a:p>
            <a:pPr algn="just"/>
            <a:r>
              <a:rPr lang="it-IT" sz="1000" kern="50" spc="-30" dirty="0" smtClean="0">
                <a:solidFill>
                  <a:srgbClr val="3F3A38"/>
                </a:solidFill>
                <a:latin typeface="Times Roman" panose="02000503080000090004" pitchFamily="2" charset="0"/>
                <a:ea typeface="SimSun"/>
                <a:cs typeface="Mangal"/>
              </a:rPr>
              <a:t>- Da luglio 2015 a luglio 2016 ha partecipato al Progetto di formazione  APPS4Safety </a:t>
            </a:r>
            <a:r>
              <a:rPr lang="it-IT" sz="1000" kern="50" spc="-30" dirty="0">
                <a:solidFill>
                  <a:srgbClr val="3F3A38"/>
                </a:solidFill>
                <a:latin typeface="Times Roman" panose="02000503080000090004" pitchFamily="2" charset="0"/>
                <a:ea typeface="SimSun"/>
                <a:cs typeface="Mangal"/>
              </a:rPr>
              <a:t>- Frontiere della sicurezza </a:t>
            </a:r>
            <a:r>
              <a:rPr lang="it-IT" sz="1000" kern="50" spc="-30" dirty="0" smtClean="0">
                <a:solidFill>
                  <a:srgbClr val="3F3A38"/>
                </a:solidFill>
                <a:latin typeface="Times Roman" panose="02000503080000090004" pitchFamily="2" charset="0"/>
                <a:ea typeface="SimSun"/>
                <a:cs typeface="Mangal"/>
              </a:rPr>
              <a:t>automobilistica. </a:t>
            </a:r>
            <a:r>
              <a:rPr lang="it-IT" sz="1000" dirty="0" smtClean="0">
                <a:latin typeface="Times Roman" panose="02000503080000090004" pitchFamily="2" charset="0"/>
              </a:rPr>
              <a:t>Nell’ambito del progetto ha svolto attività di stage di 6 mesi presso Fiat </a:t>
            </a:r>
            <a:r>
              <a:rPr lang="it-IT" sz="1000" dirty="0" err="1" smtClean="0">
                <a:latin typeface="Times Roman" panose="02000503080000090004" pitchFamily="2" charset="0"/>
              </a:rPr>
              <a:t>Chryselr</a:t>
            </a:r>
            <a:r>
              <a:rPr lang="it-IT" sz="1000" dirty="0" smtClean="0">
                <a:latin typeface="Times Roman" panose="02000503080000090004" pitchFamily="2" charset="0"/>
              </a:rPr>
              <a:t> </a:t>
            </a:r>
            <a:r>
              <a:rPr lang="it-IT" sz="1000" dirty="0" err="1" smtClean="0">
                <a:latin typeface="Times Roman" panose="02000503080000090004" pitchFamily="2" charset="0"/>
              </a:rPr>
              <a:t>Automobilies</a:t>
            </a:r>
            <a:r>
              <a:rPr lang="it-IT" sz="1000" dirty="0" smtClean="0">
                <a:latin typeface="Times Roman" panose="02000503080000090004" pitchFamily="2" charset="0"/>
              </a:rPr>
              <a:t> (FCA-</a:t>
            </a:r>
            <a:r>
              <a:rPr lang="it-IT" sz="1000" dirty="0" err="1" smtClean="0">
                <a:latin typeface="Times Roman" panose="02000503080000090004" pitchFamily="2" charset="0"/>
              </a:rPr>
              <a:t>Italy</a:t>
            </a:r>
            <a:r>
              <a:rPr lang="it-IT" sz="1000" dirty="0" smtClean="0">
                <a:latin typeface="Times Roman" panose="02000503080000090004" pitchFamily="2" charset="0"/>
              </a:rPr>
              <a:t>) occupandosi dell’applicazione </a:t>
            </a:r>
            <a:r>
              <a:rPr lang="it-IT" sz="1000" dirty="0">
                <a:latin typeface="Times Roman" panose="02000503080000090004" pitchFamily="2" charset="0"/>
              </a:rPr>
              <a:t>di metodi integrati per la valutazione della </a:t>
            </a:r>
            <a:r>
              <a:rPr lang="it-IT" sz="1000" dirty="0" smtClean="0">
                <a:latin typeface="Times Roman" panose="02000503080000090004" pitchFamily="2" charset="0"/>
              </a:rPr>
              <a:t>sicurezza; analisi </a:t>
            </a:r>
            <a:r>
              <a:rPr lang="it-IT" sz="1000" dirty="0">
                <a:latin typeface="Times Roman" panose="02000503080000090004" pitchFamily="2" charset="0"/>
              </a:rPr>
              <a:t>di database </a:t>
            </a:r>
            <a:r>
              <a:rPr lang="it-IT" sz="1000" dirty="0" err="1">
                <a:latin typeface="Times Roman" panose="02000503080000090004" pitchFamily="2" charset="0"/>
              </a:rPr>
              <a:t>incidentologici</a:t>
            </a:r>
            <a:r>
              <a:rPr lang="it-IT" sz="1000" dirty="0">
                <a:latin typeface="Times Roman" panose="02000503080000090004" pitchFamily="2" charset="0"/>
              </a:rPr>
              <a:t> nazionali ed </a:t>
            </a:r>
            <a:r>
              <a:rPr lang="it-IT" sz="1000" dirty="0" smtClean="0">
                <a:latin typeface="Times Roman" panose="02000503080000090004" pitchFamily="2" charset="0"/>
              </a:rPr>
              <a:t>internazionali; analisi </a:t>
            </a:r>
            <a:r>
              <a:rPr lang="it-IT" sz="1000" dirty="0">
                <a:latin typeface="Times Roman" panose="02000503080000090004" pitchFamily="2" charset="0"/>
              </a:rPr>
              <a:t>e proiezioni statistiche per stimare i </a:t>
            </a:r>
            <a:r>
              <a:rPr lang="it-IT" sz="1000" dirty="0" err="1">
                <a:latin typeface="Times Roman" panose="02000503080000090004" pitchFamily="2" charset="0"/>
              </a:rPr>
              <a:t>real</a:t>
            </a:r>
            <a:r>
              <a:rPr lang="it-IT" sz="1000" dirty="0">
                <a:latin typeface="Times Roman" panose="02000503080000090004" pitchFamily="2" charset="0"/>
              </a:rPr>
              <a:t> World Benefit di sistemi di ausilio alla guida</a:t>
            </a:r>
            <a:r>
              <a:rPr lang="it-IT" sz="1000" dirty="0" smtClean="0">
                <a:latin typeface="Times Roman" panose="02000503080000090004" pitchFamily="2" charset="0"/>
              </a:rPr>
              <a:t>.</a:t>
            </a:r>
          </a:p>
          <a:p>
            <a:r>
              <a:rPr lang="it-IT" sz="1000" dirty="0" smtClean="0">
                <a:latin typeface="Times Roman" panose="02000503080000090004" pitchFamily="2" charset="0"/>
              </a:rPr>
              <a:t>- Ad aprile 2015 ha conseguito il titolo di Dottore </a:t>
            </a:r>
            <a:r>
              <a:rPr lang="it-IT" sz="1000" dirty="0">
                <a:latin typeface="Times Roman" panose="02000503080000090004" pitchFamily="2" charset="0"/>
              </a:rPr>
              <a:t>di ricerca in Ingegneria dei Sistemi Idraulici, di Trasporto e Territoriali con indirizzo in Infrastrutture Viarie e Sistemi di Trasporto </a:t>
            </a:r>
            <a:r>
              <a:rPr lang="it-IT" sz="1000" dirty="0" smtClean="0">
                <a:latin typeface="Times Roman" panose="02000503080000090004" pitchFamily="2" charset="0"/>
              </a:rPr>
              <a:t>presso il Dipartimento </a:t>
            </a:r>
            <a:r>
              <a:rPr lang="it-IT" sz="1000" dirty="0">
                <a:latin typeface="Times Roman" panose="02000503080000090004" pitchFamily="2" charset="0"/>
              </a:rPr>
              <a:t>di Ingegneria Civile, Edile e Ambientale (</a:t>
            </a:r>
            <a:r>
              <a:rPr lang="it-IT" sz="1000" dirty="0" smtClean="0">
                <a:latin typeface="Times Roman" panose="02000503080000090004" pitchFamily="2" charset="0"/>
              </a:rPr>
              <a:t>DICEA) dell’Università </a:t>
            </a:r>
            <a:r>
              <a:rPr lang="it-IT" sz="1000" dirty="0">
                <a:latin typeface="Times Roman" panose="02000503080000090004" pitchFamily="2" charset="0"/>
              </a:rPr>
              <a:t>degli </a:t>
            </a:r>
            <a:r>
              <a:rPr lang="it-IT" sz="1000" dirty="0" smtClean="0">
                <a:latin typeface="Times Roman" panose="02000503080000090004" pitchFamily="2" charset="0"/>
              </a:rPr>
              <a:t>Studi</a:t>
            </a:r>
            <a:endParaRPr lang="en-US" sz="1000" dirty="0" smtClean="0">
              <a:latin typeface="Times Roman" panose="02000503080000090004" pitchFamily="2" charset="0"/>
            </a:endParaRPr>
          </a:p>
        </p:txBody>
      </p:sp>
      <p:sp>
        <p:nvSpPr>
          <p:cNvPr id="13" name="Rettangolo 12"/>
          <p:cNvSpPr/>
          <p:nvPr/>
        </p:nvSpPr>
        <p:spPr>
          <a:xfrm>
            <a:off x="131237" y="4129126"/>
            <a:ext cx="8905259" cy="2369880"/>
          </a:xfrm>
          <a:prstGeom prst="rect">
            <a:avLst/>
          </a:prstGeom>
        </p:spPr>
        <p:txBody>
          <a:bodyPr wrap="square">
            <a:spAutoFit/>
          </a:bodyPr>
          <a:lstStyle/>
          <a:p>
            <a:r>
              <a:rPr lang="it-IT" sz="1000" dirty="0">
                <a:latin typeface="Times Roman" panose="02000503080000090004" pitchFamily="2" charset="0"/>
              </a:rPr>
              <a:t>di Napoli “Federico II”, con un elaborato di tesi sulle «Funzioni di Prestazione della Sicurezza per la Stima della Severità degli Incidenti Stradali</a:t>
            </a:r>
            <a:r>
              <a:rPr lang="it-IT" sz="1000" dirty="0" smtClean="0">
                <a:latin typeface="Times Roman" panose="02000503080000090004" pitchFamily="2" charset="0"/>
              </a:rPr>
              <a:t>».</a:t>
            </a:r>
            <a:endParaRPr lang="it-IT" sz="1000" dirty="0">
              <a:latin typeface="Times Roman" panose="02000503080000090004" pitchFamily="2" charset="0"/>
            </a:endParaRPr>
          </a:p>
          <a:p>
            <a:pPr algn="just"/>
            <a:r>
              <a:rPr lang="it-IT" sz="1000" dirty="0" smtClean="0">
                <a:latin typeface="Times Roman" panose="02000503080000090004" pitchFamily="2" charset="0"/>
              </a:rPr>
              <a:t>- A </a:t>
            </a:r>
            <a:r>
              <a:rPr lang="it-IT" sz="1000" dirty="0">
                <a:latin typeface="Times Roman" panose="02000503080000090004" pitchFamily="2" charset="0"/>
              </a:rPr>
              <a:t>Dicembre 2011 ha conseguito la Laurea specialistica in Ingegneria dei Sistemi Idraulici e di Trasporto (110/110 </a:t>
            </a:r>
            <a:r>
              <a:rPr lang="it-IT" sz="1000" dirty="0" err="1">
                <a:latin typeface="Times Roman" panose="02000503080000090004" pitchFamily="2" charset="0"/>
              </a:rPr>
              <a:t>cum</a:t>
            </a:r>
            <a:r>
              <a:rPr lang="it-IT" sz="1000" dirty="0">
                <a:latin typeface="Times Roman" panose="02000503080000090004" pitchFamily="2" charset="0"/>
              </a:rPr>
              <a:t> laude) presso il Dipartimento di Ingegneria dei Trasporti “Luigi Tocchetti” dell’Università degli Studi di Napoli “Federico II</a:t>
            </a:r>
            <a:r>
              <a:rPr lang="it-IT" sz="1000" dirty="0" smtClean="0">
                <a:latin typeface="Times Roman" panose="02000503080000090004" pitchFamily="2" charset="0"/>
              </a:rPr>
              <a:t>”, </a:t>
            </a:r>
            <a:r>
              <a:rPr lang="it-IT" sz="1000" dirty="0">
                <a:latin typeface="Times Roman" panose="02000503080000090004" pitchFamily="2" charset="0"/>
              </a:rPr>
              <a:t>discutendo una tesi sulla «Valutazione dell’incidentalità stradale con la tecnica </a:t>
            </a:r>
            <a:r>
              <a:rPr lang="it-IT" sz="1000" dirty="0" err="1">
                <a:latin typeface="Times Roman" panose="02000503080000090004" pitchFamily="2" charset="0"/>
              </a:rPr>
              <a:t>bayesiana</a:t>
            </a:r>
            <a:r>
              <a:rPr lang="it-IT" sz="1000" dirty="0">
                <a:latin typeface="Times Roman" panose="02000503080000090004" pitchFamily="2" charset="0"/>
              </a:rPr>
              <a:t> al variare di fattori ambientali, infrastrutturali e di traffico</a:t>
            </a:r>
            <a:r>
              <a:rPr lang="it-IT" sz="1000" dirty="0" smtClean="0">
                <a:latin typeface="Times Roman" panose="02000503080000090004" pitchFamily="2" charset="0"/>
              </a:rPr>
              <a:t>».</a:t>
            </a:r>
            <a:endParaRPr lang="en-US" sz="1000" dirty="0">
              <a:latin typeface="Times Roman" panose="02000503080000090004" pitchFamily="2" charset="0"/>
            </a:endParaRPr>
          </a:p>
          <a:p>
            <a:endParaRPr lang="it-IT" sz="900" dirty="0" smtClean="0">
              <a:latin typeface="Times Roman" panose="02000503080000090004" pitchFamily="2" charset="0"/>
            </a:endParaRPr>
          </a:p>
          <a:p>
            <a:r>
              <a:rPr lang="it-IT" b="1" dirty="0" smtClean="0"/>
              <a:t>Principali pubblicazioni</a:t>
            </a:r>
          </a:p>
          <a:p>
            <a:pPr marL="108000" indent="-108000">
              <a:buFont typeface="Wingdings" panose="05000000000000000000" pitchFamily="2" charset="2"/>
              <a:buChar char="§"/>
            </a:pPr>
            <a:r>
              <a:rPr lang="en-US" sz="900" dirty="0"/>
              <a:t>Safety performance functions for crash severity on undivided </a:t>
            </a:r>
            <a:r>
              <a:rPr lang="en-US" sz="900" dirty="0" err="1"/>
              <a:t>ruralroads</a:t>
            </a:r>
            <a:r>
              <a:rPr lang="en-US" sz="900" dirty="0"/>
              <a:t> (Russo F, Busiello M, </a:t>
            </a:r>
            <a:r>
              <a:rPr lang="en-US" sz="900" dirty="0" err="1"/>
              <a:t>Dell’Acqua</a:t>
            </a:r>
            <a:r>
              <a:rPr lang="en-US" sz="900" dirty="0"/>
              <a:t> G</a:t>
            </a:r>
            <a:r>
              <a:rPr lang="en-US" sz="900" dirty="0" smtClean="0"/>
              <a:t>.) Accident </a:t>
            </a:r>
            <a:r>
              <a:rPr lang="en-US" sz="900" dirty="0"/>
              <a:t>Analysis and Prevention, No 93 (2016) </a:t>
            </a:r>
            <a:r>
              <a:rPr lang="en-US" sz="900" dirty="0" smtClean="0"/>
              <a:t>75–91</a:t>
            </a:r>
            <a:endParaRPr lang="en-US" sz="900" dirty="0"/>
          </a:p>
          <a:p>
            <a:pPr marL="108000" indent="-108000">
              <a:buFont typeface="Wingdings" panose="05000000000000000000" pitchFamily="2" charset="2"/>
              <a:buChar char="§"/>
            </a:pPr>
            <a:r>
              <a:rPr lang="en-US" sz="900" dirty="0"/>
              <a:t>Operating Speed as a Key Factor in Studying the Driver </a:t>
            </a:r>
            <a:r>
              <a:rPr lang="en-US" sz="900" dirty="0" err="1"/>
              <a:t>Behaviour</a:t>
            </a:r>
            <a:r>
              <a:rPr lang="en-US" sz="900" dirty="0"/>
              <a:t> in a Rural Context (</a:t>
            </a:r>
            <a:r>
              <a:rPr lang="en-US" sz="900" dirty="0" err="1"/>
              <a:t>Biancardo</a:t>
            </a:r>
            <a:r>
              <a:rPr lang="en-US" sz="900" dirty="0"/>
              <a:t> S.A., Russo, F.,  Busiello M.) </a:t>
            </a:r>
            <a:r>
              <a:rPr lang="en-US" sz="900" dirty="0" smtClean="0"/>
              <a:t> TRANSPORT </a:t>
            </a:r>
            <a:r>
              <a:rPr lang="en-US" sz="900" dirty="0"/>
              <a:t>- Special Issue on the Impact of Vehicle Movement on Exploitation Parameters of Roads and Runways, No 31(2) 2016</a:t>
            </a:r>
          </a:p>
          <a:p>
            <a:pPr marL="108000" indent="-108000">
              <a:buFont typeface="Wingdings" panose="05000000000000000000" pitchFamily="2" charset="2"/>
              <a:buChar char="§"/>
            </a:pPr>
            <a:r>
              <a:rPr lang="en-US" sz="900" dirty="0" smtClean="0"/>
              <a:t>Assessing </a:t>
            </a:r>
            <a:r>
              <a:rPr lang="en-US" sz="900" dirty="0"/>
              <a:t>Transferability of Highway Safety Manual Crash Prediction Models to Data from Italy (</a:t>
            </a:r>
            <a:r>
              <a:rPr lang="en-US" sz="900" dirty="0" err="1"/>
              <a:t>Dell’Acqua</a:t>
            </a:r>
            <a:r>
              <a:rPr lang="en-US" sz="900" dirty="0"/>
              <a:t> G., Busiello M., Russo F.. </a:t>
            </a:r>
            <a:r>
              <a:rPr lang="en-US" sz="900" dirty="0" err="1"/>
              <a:t>Biancardo</a:t>
            </a:r>
            <a:r>
              <a:rPr lang="en-US" sz="900" dirty="0"/>
              <a:t> S. A</a:t>
            </a:r>
            <a:r>
              <a:rPr lang="en-US" sz="900" dirty="0" smtClean="0"/>
              <a:t>.) Transportation </a:t>
            </a:r>
            <a:r>
              <a:rPr lang="en-US" sz="900" dirty="0"/>
              <a:t>Research Record: Journal of Transportations Research Board, No. 2433, pp. </a:t>
            </a:r>
            <a:r>
              <a:rPr lang="en-US" sz="900" dirty="0" smtClean="0"/>
              <a:t>129-135</a:t>
            </a:r>
          </a:p>
          <a:p>
            <a:pPr marL="108000" indent="-108000">
              <a:buFont typeface="Wingdings" panose="05000000000000000000" pitchFamily="2" charset="2"/>
              <a:buChar char="§"/>
            </a:pPr>
            <a:r>
              <a:rPr lang="en-US" sz="900" dirty="0" smtClean="0"/>
              <a:t>Safety </a:t>
            </a:r>
            <a:r>
              <a:rPr lang="en-US" sz="900" dirty="0"/>
              <a:t>Data Analysis to Evaluate Highway Alignment Consistency” (</a:t>
            </a:r>
            <a:r>
              <a:rPr lang="en-US" sz="900" dirty="0" err="1"/>
              <a:t>Dell’Acqua</a:t>
            </a:r>
            <a:r>
              <a:rPr lang="en-US" sz="900" dirty="0"/>
              <a:t> G., Busiello M., Russo F</a:t>
            </a:r>
            <a:r>
              <a:rPr lang="en-US" sz="900" dirty="0" smtClean="0"/>
              <a:t>.) Transportation </a:t>
            </a:r>
            <a:r>
              <a:rPr lang="en-US" sz="900" dirty="0"/>
              <a:t>Research Record: Journal of Transportations Research Board, No. 2349, pp. </a:t>
            </a:r>
            <a:r>
              <a:rPr lang="en-US" sz="900" dirty="0" smtClean="0"/>
              <a:t>121-128</a:t>
            </a:r>
          </a:p>
          <a:p>
            <a:pPr marL="108000" indent="-108000">
              <a:buFont typeface="Wingdings" panose="05000000000000000000" pitchFamily="2" charset="2"/>
              <a:buChar char="§"/>
            </a:pPr>
            <a:r>
              <a:rPr lang="it-IT" sz="900" dirty="0"/>
              <a:t>Organizzazione della circolazione per il miglioramento della sicurezza di strade urbane in centri di piccole dimensioni (Dell’Acqua G., Russo F., Lamberti R., De Luca M., Biancardo S.A. and Busiello M.) L'utente debole nelle intersezioni stradali. vol. 8 AIIT, p. 57-76: EGAF EDIZIONI </a:t>
            </a:r>
            <a:r>
              <a:rPr lang="it-IT" sz="900" dirty="0" err="1" smtClean="0"/>
              <a:t>srl</a:t>
            </a:r>
            <a:endParaRPr lang="it-IT" sz="2000" b="1" dirty="0" smtClean="0"/>
          </a:p>
        </p:txBody>
      </p:sp>
      <p:pic>
        <p:nvPicPr>
          <p:cNvPr id="1028" name="Picture 4"/>
          <p:cNvPicPr>
            <a:picLocks noChangeAspect="1" noChangeArrowheads="1"/>
          </p:cNvPicPr>
          <p:nvPr/>
        </p:nvPicPr>
        <p:blipFill rotWithShape="1">
          <a:blip r:embed="rId4">
            <a:extLst>
              <a:ext uri="{28A0092B-C50C-407E-A947-70E740481C1C}">
                <a14:useLocalDpi xmlns:a14="http://schemas.microsoft.com/office/drawing/2010/main" val="0"/>
              </a:ext>
            </a:extLst>
          </a:blip>
          <a:srcRect l="15720" r="9231"/>
          <a:stretch/>
        </p:blipFill>
        <p:spPr bwMode="auto">
          <a:xfrm>
            <a:off x="203245" y="2761050"/>
            <a:ext cx="1272411" cy="1343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Rettangolo 17"/>
          <p:cNvSpPr/>
          <p:nvPr/>
        </p:nvSpPr>
        <p:spPr>
          <a:xfrm>
            <a:off x="406" y="0"/>
            <a:ext cx="9144000" cy="338554"/>
          </a:xfrm>
          <a:prstGeom prst="rect">
            <a:avLst/>
          </a:prstGeom>
          <a:ln>
            <a:noFill/>
          </a:ln>
        </p:spPr>
        <p:txBody>
          <a:bodyPr wrap="square">
            <a:spAutoFit/>
          </a:bodyPr>
          <a:lstStyle/>
          <a:p>
            <a:pPr algn="ctr"/>
            <a:r>
              <a:rPr lang="it-IT" sz="800" dirty="0"/>
              <a:t>Avviso n. 713/Ric. del 29/10/2010 - Titolo III - "Creazione di nuovi Distretti e/o nuove Aggregazioni Pubblico - Private </a:t>
            </a:r>
            <a:r>
              <a:rPr lang="it-IT" sz="800" dirty="0" smtClean="0"/>
              <a:t>" </a:t>
            </a:r>
          </a:p>
          <a:p>
            <a:pPr algn="ctr"/>
            <a:r>
              <a:rPr lang="it-IT" sz="800" dirty="0" smtClean="0"/>
              <a:t>Intervento </a:t>
            </a:r>
            <a:r>
              <a:rPr lang="it-IT" sz="800" dirty="0"/>
              <a:t>di formazione PON03PE_00159_3</a:t>
            </a:r>
            <a:endParaRPr lang="en-US" sz="800" dirty="0"/>
          </a:p>
        </p:txBody>
      </p:sp>
      <p:sp>
        <p:nvSpPr>
          <p:cNvPr id="19" name="Rettangolo 18"/>
          <p:cNvSpPr/>
          <p:nvPr/>
        </p:nvSpPr>
        <p:spPr>
          <a:xfrm>
            <a:off x="0" y="6607291"/>
            <a:ext cx="9144000" cy="215444"/>
          </a:xfrm>
          <a:prstGeom prst="rect">
            <a:avLst/>
          </a:prstGeom>
          <a:ln>
            <a:solidFill>
              <a:schemeClr val="bg1">
                <a:lumMod val="65000"/>
              </a:schemeClr>
            </a:solidFill>
          </a:ln>
        </p:spPr>
        <p:txBody>
          <a:bodyPr wrap="square">
            <a:spAutoFit/>
          </a:bodyPr>
          <a:lstStyle/>
          <a:p>
            <a:r>
              <a:rPr lang="it-IT" sz="800" dirty="0" smtClean="0"/>
              <a:t>Mariarosaria Busiello					                                        «Applicazioni </a:t>
            </a:r>
            <a:r>
              <a:rPr lang="it-IT" sz="800" dirty="0"/>
              <a:t>di metodologie per la validazione integrata della sicurezza del </a:t>
            </a:r>
            <a:r>
              <a:rPr lang="it-IT" sz="800" dirty="0" smtClean="0"/>
              <a:t>veicolo»</a:t>
            </a:r>
            <a:endParaRPr lang="it-IT" sz="800" dirty="0"/>
          </a:p>
        </p:txBody>
      </p:sp>
    </p:spTree>
    <p:extLst>
      <p:ext uri="{BB962C8B-B14F-4D97-AF65-F5344CB8AC3E}">
        <p14:creationId xmlns:p14="http://schemas.microsoft.com/office/powerpoint/2010/main" val="604125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694"/>
            <a:ext cx="9144000" cy="13836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ttangolo 4"/>
          <p:cNvSpPr/>
          <p:nvPr/>
        </p:nvSpPr>
        <p:spPr>
          <a:xfrm>
            <a:off x="0" y="6607291"/>
            <a:ext cx="9144000" cy="215444"/>
          </a:xfrm>
          <a:prstGeom prst="rect">
            <a:avLst/>
          </a:prstGeom>
          <a:ln>
            <a:solidFill>
              <a:schemeClr val="bg1">
                <a:lumMod val="65000"/>
              </a:schemeClr>
            </a:solidFill>
          </a:ln>
        </p:spPr>
        <p:txBody>
          <a:bodyPr wrap="square">
            <a:spAutoFit/>
          </a:bodyPr>
          <a:lstStyle/>
          <a:p>
            <a:r>
              <a:rPr lang="it-IT" sz="800" dirty="0" smtClean="0"/>
              <a:t>Mariarosaria Busiello					                                        «Applicazioni </a:t>
            </a:r>
            <a:r>
              <a:rPr lang="it-IT" sz="800" dirty="0"/>
              <a:t>di metodologie per la validazione integrata della sicurezza del </a:t>
            </a:r>
            <a:r>
              <a:rPr lang="it-IT" sz="800" dirty="0" smtClean="0"/>
              <a:t>veicolo»</a:t>
            </a:r>
            <a:endParaRPr lang="it-IT" sz="800" dirty="0"/>
          </a:p>
        </p:txBody>
      </p:sp>
      <p:sp>
        <p:nvSpPr>
          <p:cNvPr id="7" name="Rettangolo 6"/>
          <p:cNvSpPr/>
          <p:nvPr/>
        </p:nvSpPr>
        <p:spPr>
          <a:xfrm>
            <a:off x="0" y="1331476"/>
            <a:ext cx="9144000" cy="369332"/>
          </a:xfrm>
          <a:prstGeom prst="rect">
            <a:avLst/>
          </a:prstGeom>
          <a:ln>
            <a:solidFill>
              <a:schemeClr val="tx1"/>
            </a:solidFill>
          </a:ln>
        </p:spPr>
        <p:txBody>
          <a:bodyPr wrap="square">
            <a:spAutoFit/>
          </a:bodyPr>
          <a:lstStyle/>
          <a:p>
            <a:r>
              <a:rPr lang="it-IT" b="1" i="1" dirty="0">
                <a:solidFill>
                  <a:srgbClr val="97D256"/>
                </a:solidFill>
                <a:effectLst>
                  <a:outerShdw blurRad="38100" dist="38100" dir="2700000" algn="tl">
                    <a:srgbClr val="000000">
                      <a:alpha val="43137"/>
                    </a:srgbClr>
                  </a:outerShdw>
                </a:effectLst>
              </a:rPr>
              <a:t>Applicazioni di metodologie per la validazione integrata della sicurezza del veicolo </a:t>
            </a:r>
            <a:endParaRPr lang="en-US" i="1" dirty="0">
              <a:solidFill>
                <a:srgbClr val="97D256"/>
              </a:solidFill>
              <a:effectLst>
                <a:outerShdw blurRad="38100" dist="38100" dir="2700000" algn="tl">
                  <a:srgbClr val="000000">
                    <a:alpha val="43137"/>
                  </a:srgbClr>
                </a:outerShdw>
              </a:effectLst>
            </a:endParaRPr>
          </a:p>
        </p:txBody>
      </p:sp>
      <p:sp>
        <p:nvSpPr>
          <p:cNvPr id="8" name="Rettangolo 7"/>
          <p:cNvSpPr/>
          <p:nvPr/>
        </p:nvSpPr>
        <p:spPr>
          <a:xfrm>
            <a:off x="119971" y="1771102"/>
            <a:ext cx="2847975" cy="1954381"/>
          </a:xfrm>
          <a:prstGeom prst="rect">
            <a:avLst/>
          </a:prstGeom>
        </p:spPr>
        <p:txBody>
          <a:bodyPr wrap="square">
            <a:spAutoFit/>
          </a:bodyPr>
          <a:lstStyle/>
          <a:p>
            <a:pPr algn="just"/>
            <a:r>
              <a:rPr lang="it-IT" sz="1000" dirty="0"/>
              <a:t>Una delle </a:t>
            </a:r>
            <a:r>
              <a:rPr lang="it-IT" sz="1000" dirty="0" smtClean="0"/>
              <a:t>tecnologie </a:t>
            </a:r>
            <a:r>
              <a:rPr lang="it-IT" sz="1000" dirty="0"/>
              <a:t>di sicurezza più promettenti che </a:t>
            </a:r>
            <a:r>
              <a:rPr lang="it-IT" sz="1000" dirty="0" smtClean="0"/>
              <a:t>stanno diventando </a:t>
            </a:r>
            <a:r>
              <a:rPr lang="it-IT" sz="1000" dirty="0"/>
              <a:t>equipaggiamento standard su autovetture moderne e SUV è l’</a:t>
            </a:r>
            <a:r>
              <a:rPr lang="it-IT" sz="1050" b="1" i="1" u="sng" dirty="0">
                <a:solidFill>
                  <a:schemeClr val="accent6"/>
                </a:solidFill>
              </a:rPr>
              <a:t>Autonomous Emergency Braking</a:t>
            </a:r>
            <a:r>
              <a:rPr lang="it-IT" sz="1000" dirty="0"/>
              <a:t> (AEB</a:t>
            </a:r>
            <a:r>
              <a:rPr lang="it-IT" sz="1000" dirty="0" smtClean="0"/>
              <a:t>). Il </a:t>
            </a:r>
            <a:r>
              <a:rPr lang="it-IT" sz="1000" dirty="0"/>
              <a:t>sistema attiva la frenata di emergenza in caso di impatto imminente con un ostacolo, veicolo, pedone, etc</a:t>
            </a:r>
            <a:r>
              <a:rPr lang="it-IT" sz="1000" dirty="0" smtClean="0"/>
              <a:t>. Il conducente è avvertito </a:t>
            </a:r>
            <a:r>
              <a:rPr lang="it-IT" sz="1000" dirty="0"/>
              <a:t>di ostacoli </a:t>
            </a:r>
            <a:r>
              <a:rPr lang="it-IT" sz="1000" dirty="0" smtClean="0"/>
              <a:t>in </a:t>
            </a:r>
            <a:r>
              <a:rPr lang="it-IT" sz="1000" dirty="0"/>
              <a:t>fronte alla vettura per mezzo di stimoli, visivi, acustici o tattili. Qualora </a:t>
            </a:r>
            <a:r>
              <a:rPr lang="it-IT" sz="1000" dirty="0" smtClean="0"/>
              <a:t>egli </a:t>
            </a:r>
            <a:r>
              <a:rPr lang="it-IT" sz="1000" dirty="0"/>
              <a:t>non intervenga in tempo, o la frenata non è ritenuta adeguata, il dispositivo agisce sul sistema frenante </a:t>
            </a:r>
            <a:r>
              <a:rPr lang="it-IT" sz="1000" dirty="0" smtClean="0"/>
              <a:t>per </a:t>
            </a:r>
            <a:r>
              <a:rPr lang="it-IT" sz="1000" dirty="0"/>
              <a:t>evitare l'impatto </a:t>
            </a:r>
            <a:r>
              <a:rPr lang="it-IT" sz="1000" dirty="0" smtClean="0"/>
              <a:t>o ridurre </a:t>
            </a:r>
            <a:r>
              <a:rPr lang="it-IT" sz="1000" dirty="0"/>
              <a:t>la velocità di arrivo all'urto. </a:t>
            </a:r>
          </a:p>
        </p:txBody>
      </p:sp>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5700" y="1730625"/>
            <a:ext cx="2931834" cy="1932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ttangolo 11"/>
          <p:cNvSpPr/>
          <p:nvPr/>
        </p:nvSpPr>
        <p:spPr>
          <a:xfrm>
            <a:off x="-4260" y="3709528"/>
            <a:ext cx="3557195" cy="246221"/>
          </a:xfrm>
          <a:prstGeom prst="rect">
            <a:avLst/>
          </a:prstGeom>
        </p:spPr>
        <p:txBody>
          <a:bodyPr wrap="square">
            <a:spAutoFit/>
          </a:bodyPr>
          <a:lstStyle/>
          <a:p>
            <a:r>
              <a:rPr lang="it-IT" sz="1000" dirty="0" smtClean="0"/>
              <a:t>Sono </a:t>
            </a:r>
            <a:r>
              <a:rPr lang="it-IT" sz="1000" dirty="0"/>
              <a:t>stati </a:t>
            </a:r>
            <a:r>
              <a:rPr lang="it-IT" sz="1000" dirty="0" smtClean="0"/>
              <a:t>analizzati </a:t>
            </a:r>
            <a:r>
              <a:rPr lang="it-IT" sz="1000" b="1" dirty="0" smtClean="0"/>
              <a:t>3 database statistici</a:t>
            </a:r>
            <a:r>
              <a:rPr lang="it-IT" sz="1000" dirty="0" smtClean="0"/>
              <a:t>:</a:t>
            </a:r>
            <a:endParaRPr lang="en-US" sz="1000" dirty="0"/>
          </a:p>
        </p:txBody>
      </p:sp>
      <p:sp>
        <p:nvSpPr>
          <p:cNvPr id="14" name="Rettangolo 13"/>
          <p:cNvSpPr/>
          <p:nvPr/>
        </p:nvSpPr>
        <p:spPr>
          <a:xfrm>
            <a:off x="6012160" y="1772816"/>
            <a:ext cx="3024336" cy="1169551"/>
          </a:xfrm>
          <a:prstGeom prst="rect">
            <a:avLst/>
          </a:prstGeom>
        </p:spPr>
        <p:txBody>
          <a:bodyPr wrap="square">
            <a:spAutoFit/>
          </a:bodyPr>
          <a:lstStyle/>
          <a:p>
            <a:pPr algn="just"/>
            <a:r>
              <a:rPr lang="it-IT" sz="1000" dirty="0"/>
              <a:t>Data la recente introduzione dell’AEB, attualmente c’è una limitata evidenza reale dei benefici prospettati da tale sistema in termini di riduzione degli incidenti e/o delle vittime di incidente. Pertanto è necessario valutare la probabilità dei benefici attesi a seguito della sua implementazione, attraverso il periodico aggiornamento dei dati </a:t>
            </a:r>
            <a:r>
              <a:rPr lang="it-IT" sz="1000" dirty="0" err="1"/>
              <a:t>incidentologici</a:t>
            </a:r>
            <a:r>
              <a:rPr lang="it-IT" sz="1000" dirty="0"/>
              <a:t>. </a:t>
            </a:r>
          </a:p>
        </p:txBody>
      </p:sp>
      <p:cxnSp>
        <p:nvCxnSpPr>
          <p:cNvPr id="16" name="Connettore 1 15"/>
          <p:cNvCxnSpPr/>
          <p:nvPr/>
        </p:nvCxnSpPr>
        <p:spPr>
          <a:xfrm flipV="1">
            <a:off x="-9533" y="3676171"/>
            <a:ext cx="9153533" cy="29436"/>
          </a:xfrm>
          <a:prstGeom prst="line">
            <a:avLst/>
          </a:prstGeom>
        </p:spPr>
        <p:style>
          <a:lnRef idx="1">
            <a:schemeClr val="accent1"/>
          </a:lnRef>
          <a:fillRef idx="0">
            <a:schemeClr val="accent1"/>
          </a:fillRef>
          <a:effectRef idx="0">
            <a:schemeClr val="accent1"/>
          </a:effectRef>
          <a:fontRef idx="minor">
            <a:schemeClr val="tx1"/>
          </a:fontRef>
        </p:style>
      </p:cxnSp>
      <p:pic>
        <p:nvPicPr>
          <p:cNvPr id="2054"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7923" y="2942367"/>
            <a:ext cx="2791068" cy="7328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5"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5313" y="4310570"/>
            <a:ext cx="617490" cy="322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Rettangolo 18"/>
          <p:cNvSpPr/>
          <p:nvPr/>
        </p:nvSpPr>
        <p:spPr>
          <a:xfrm>
            <a:off x="4499991" y="3686785"/>
            <a:ext cx="4536505" cy="553998"/>
          </a:xfrm>
          <a:prstGeom prst="rect">
            <a:avLst/>
          </a:prstGeom>
        </p:spPr>
        <p:txBody>
          <a:bodyPr wrap="square">
            <a:spAutoFit/>
          </a:bodyPr>
          <a:lstStyle/>
          <a:p>
            <a:pPr algn="just"/>
            <a:r>
              <a:rPr lang="it-IT" sz="1000" dirty="0" smtClean="0"/>
              <a:t>I database statistici </a:t>
            </a:r>
            <a:r>
              <a:rPr lang="it-IT" sz="1000" dirty="0"/>
              <a:t>difettano </a:t>
            </a:r>
            <a:r>
              <a:rPr lang="it-IT" sz="1000" dirty="0" smtClean="0"/>
              <a:t>delle </a:t>
            </a:r>
            <a:r>
              <a:rPr lang="it-IT" sz="1000" dirty="0"/>
              <a:t>informazioni relative alle eventuali conseguenze riportate dalle persone coinvolte in un incidente </a:t>
            </a:r>
            <a:r>
              <a:rPr lang="it-IT" sz="1000" dirty="0" smtClean="0"/>
              <a:t>stradale. Pertanto sono stati analizzati </a:t>
            </a:r>
            <a:r>
              <a:rPr lang="it-IT" sz="1000" b="1" dirty="0" smtClean="0"/>
              <a:t>2 database in-</a:t>
            </a:r>
            <a:r>
              <a:rPr lang="it-IT" sz="1000" b="1" dirty="0" err="1" smtClean="0"/>
              <a:t>depth</a:t>
            </a:r>
            <a:r>
              <a:rPr lang="it-IT" sz="1000" dirty="0" smtClean="0"/>
              <a:t>:</a:t>
            </a:r>
            <a:endParaRPr lang="en-US" sz="1000" dirty="0"/>
          </a:p>
        </p:txBody>
      </p:sp>
      <p:sp>
        <p:nvSpPr>
          <p:cNvPr id="21" name="Rettangolo 20"/>
          <p:cNvSpPr/>
          <p:nvPr/>
        </p:nvSpPr>
        <p:spPr>
          <a:xfrm>
            <a:off x="635543" y="3894297"/>
            <a:ext cx="3866074" cy="1015663"/>
          </a:xfrm>
          <a:prstGeom prst="rect">
            <a:avLst/>
          </a:prstGeom>
        </p:spPr>
        <p:txBody>
          <a:bodyPr wrap="square">
            <a:spAutoFit/>
          </a:bodyPr>
          <a:lstStyle/>
          <a:p>
            <a:pPr marL="108000" indent="-108000" algn="just">
              <a:buFont typeface="Arial" panose="020B0604020202020204" pitchFamily="34" charset="0"/>
              <a:buChar char="•"/>
            </a:pPr>
            <a:r>
              <a:rPr lang="it-IT" sz="1000" dirty="0" smtClean="0"/>
              <a:t>Nel 67% dei casi le </a:t>
            </a:r>
            <a:r>
              <a:rPr lang="it-IT" sz="1000" dirty="0"/>
              <a:t>vittime di incidente stradale sono </a:t>
            </a:r>
            <a:r>
              <a:rPr lang="it-IT" sz="1000" i="1" dirty="0" smtClean="0"/>
              <a:t>automobilisti</a:t>
            </a:r>
            <a:endParaRPr lang="it-IT" sz="1000" dirty="0" smtClean="0"/>
          </a:p>
          <a:p>
            <a:pPr marL="108000" indent="-108000" algn="just">
              <a:buFont typeface="Arial" panose="020B0604020202020204" pitchFamily="34" charset="0"/>
              <a:buChar char="•"/>
            </a:pPr>
            <a:r>
              <a:rPr lang="it-IT" sz="1000" dirty="0" smtClean="0"/>
              <a:t>La </a:t>
            </a:r>
            <a:r>
              <a:rPr lang="it-IT" sz="1000" dirty="0"/>
              <a:t>fascia </a:t>
            </a:r>
            <a:r>
              <a:rPr lang="it-IT" sz="1000" dirty="0" smtClean="0"/>
              <a:t>di età </a:t>
            </a:r>
            <a:r>
              <a:rPr lang="it-IT" sz="1000" i="1" dirty="0" smtClean="0"/>
              <a:t>25-49  </a:t>
            </a:r>
            <a:r>
              <a:rPr lang="it-IT" sz="1000" dirty="0" smtClean="0"/>
              <a:t>è presenta il </a:t>
            </a:r>
            <a:r>
              <a:rPr lang="it-IT" sz="1000" dirty="0"/>
              <a:t>maggior numero di persone </a:t>
            </a:r>
            <a:r>
              <a:rPr lang="it-IT" sz="1000" dirty="0" smtClean="0"/>
              <a:t>coinvolte che risultano </a:t>
            </a:r>
            <a:r>
              <a:rPr lang="it-IT" sz="1000" dirty="0"/>
              <a:t>lievemente </a:t>
            </a:r>
            <a:r>
              <a:rPr lang="it-IT" sz="1000" dirty="0" smtClean="0"/>
              <a:t>feriti </a:t>
            </a:r>
            <a:r>
              <a:rPr lang="it-IT" sz="1000" dirty="0"/>
              <a:t>(59%) o </a:t>
            </a:r>
            <a:r>
              <a:rPr lang="it-IT" sz="1000" dirty="0" smtClean="0"/>
              <a:t>illesi </a:t>
            </a:r>
            <a:r>
              <a:rPr lang="it-IT" sz="1000" dirty="0"/>
              <a:t>(36</a:t>
            </a:r>
            <a:r>
              <a:rPr lang="it-IT" sz="1000" dirty="0" smtClean="0"/>
              <a:t>%)</a:t>
            </a:r>
          </a:p>
          <a:p>
            <a:pPr marL="108000" indent="-108000" algn="just">
              <a:buFont typeface="Arial" panose="020B0604020202020204" pitchFamily="34" charset="0"/>
              <a:buChar char="•"/>
            </a:pPr>
            <a:r>
              <a:rPr lang="it-IT" sz="1000" dirty="0" smtClean="0"/>
              <a:t>Gli </a:t>
            </a:r>
            <a:r>
              <a:rPr lang="it-IT" sz="1000" i="1" dirty="0"/>
              <a:t>uomini</a:t>
            </a:r>
            <a:r>
              <a:rPr lang="it-IT" sz="1000" dirty="0"/>
              <a:t> sono </a:t>
            </a:r>
            <a:r>
              <a:rPr lang="it-IT" sz="1000" dirty="0" smtClean="0"/>
              <a:t>più </a:t>
            </a:r>
            <a:r>
              <a:rPr lang="it-IT" sz="1000" dirty="0"/>
              <a:t>coinvolti </a:t>
            </a:r>
            <a:r>
              <a:rPr lang="it-IT" sz="1000" dirty="0" smtClean="0"/>
              <a:t>riportano una severità più pronunciata rispetto </a:t>
            </a:r>
            <a:r>
              <a:rPr lang="it-IT" sz="1000" dirty="0"/>
              <a:t>alle </a:t>
            </a:r>
            <a:r>
              <a:rPr lang="it-IT" sz="1000" dirty="0" smtClean="0"/>
              <a:t>donne; le </a:t>
            </a:r>
            <a:r>
              <a:rPr lang="it-IT" sz="1000" i="1" dirty="0"/>
              <a:t>donne</a:t>
            </a:r>
            <a:r>
              <a:rPr lang="it-IT" sz="1000" dirty="0"/>
              <a:t> </a:t>
            </a:r>
            <a:r>
              <a:rPr lang="it-IT" sz="1000" dirty="0" smtClean="0"/>
              <a:t>sono più coinvolte come pedoni e passeggeri di mezzi pubblici</a:t>
            </a:r>
            <a:endParaRPr lang="en-US" sz="1000" dirty="0"/>
          </a:p>
        </p:txBody>
      </p:sp>
      <p:sp>
        <p:nvSpPr>
          <p:cNvPr id="24" name="Rettangolo 23"/>
          <p:cNvSpPr/>
          <p:nvPr/>
        </p:nvSpPr>
        <p:spPr>
          <a:xfrm>
            <a:off x="-4260" y="4815242"/>
            <a:ext cx="4505878" cy="400110"/>
          </a:xfrm>
          <a:prstGeom prst="rect">
            <a:avLst/>
          </a:prstGeom>
        </p:spPr>
        <p:txBody>
          <a:bodyPr wrap="square">
            <a:spAutoFit/>
          </a:bodyPr>
          <a:lstStyle/>
          <a:p>
            <a:pPr algn="just"/>
            <a:r>
              <a:rPr lang="it-IT" sz="1000" dirty="0" smtClean="0"/>
              <a:t>Il dato ISTAT è relativo solo al contesto italiano e siccome FCA è una multinazionale è stato investigato il contesto europeo attraverso il database </a:t>
            </a:r>
          </a:p>
        </p:txBody>
      </p:sp>
      <p:cxnSp>
        <p:nvCxnSpPr>
          <p:cNvPr id="26" name="Connettore 1 25"/>
          <p:cNvCxnSpPr/>
          <p:nvPr/>
        </p:nvCxnSpPr>
        <p:spPr>
          <a:xfrm>
            <a:off x="4501617" y="3707775"/>
            <a:ext cx="0" cy="2899516"/>
          </a:xfrm>
          <a:prstGeom prst="line">
            <a:avLst/>
          </a:prstGeom>
        </p:spPr>
        <p:style>
          <a:lnRef idx="1">
            <a:schemeClr val="accent1"/>
          </a:lnRef>
          <a:fillRef idx="0">
            <a:schemeClr val="accent1"/>
          </a:fillRef>
          <a:effectRef idx="0">
            <a:schemeClr val="accent1"/>
          </a:effectRef>
          <a:fontRef idx="minor">
            <a:schemeClr val="tx1"/>
          </a:fontRef>
        </p:style>
      </p:cxnSp>
      <p:pic>
        <p:nvPicPr>
          <p:cNvPr id="2056"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5252" y="5212664"/>
            <a:ext cx="558250" cy="334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8" name="Rettangolo 27"/>
          <p:cNvSpPr/>
          <p:nvPr/>
        </p:nvSpPr>
        <p:spPr>
          <a:xfrm>
            <a:off x="628194" y="5177748"/>
            <a:ext cx="3873423" cy="400110"/>
          </a:xfrm>
          <a:prstGeom prst="rect">
            <a:avLst/>
          </a:prstGeom>
        </p:spPr>
        <p:txBody>
          <a:bodyPr wrap="square">
            <a:spAutoFit/>
          </a:bodyPr>
          <a:lstStyle/>
          <a:p>
            <a:pPr algn="just"/>
            <a:r>
              <a:rPr lang="it-IT" sz="1000" dirty="0"/>
              <a:t>CARE (</a:t>
            </a:r>
            <a:r>
              <a:rPr lang="en-US" sz="1000" i="1" dirty="0"/>
              <a:t>Community database on Accidents on the Roads in Europe</a:t>
            </a:r>
            <a:r>
              <a:rPr lang="it-IT" sz="1000" dirty="0"/>
              <a:t>) da cui emergono gli stessi risultati del contesto italiano</a:t>
            </a:r>
            <a:r>
              <a:rPr lang="it-IT" sz="1000" dirty="0" smtClean="0"/>
              <a:t>.</a:t>
            </a:r>
            <a:endParaRPr lang="it-IT" sz="1000" dirty="0"/>
          </a:p>
        </p:txBody>
      </p:sp>
      <p:sp>
        <p:nvSpPr>
          <p:cNvPr id="29" name="Rettangolo 28"/>
          <p:cNvSpPr/>
          <p:nvPr/>
        </p:nvSpPr>
        <p:spPr>
          <a:xfrm>
            <a:off x="633108" y="5507293"/>
            <a:ext cx="3818814" cy="553998"/>
          </a:xfrm>
          <a:prstGeom prst="rect">
            <a:avLst/>
          </a:prstGeom>
        </p:spPr>
        <p:txBody>
          <a:bodyPr wrap="square">
            <a:spAutoFit/>
          </a:bodyPr>
          <a:lstStyle/>
          <a:p>
            <a:pPr algn="just"/>
            <a:r>
              <a:rPr lang="it-IT" sz="1000" dirty="0" smtClean="0"/>
              <a:t>Ed è </a:t>
            </a:r>
            <a:r>
              <a:rPr lang="it-IT" sz="1000" dirty="0"/>
              <a:t>stato investigato il contesto statunitense mediante il database </a:t>
            </a:r>
            <a:r>
              <a:rPr lang="it-IT" sz="1000" i="1" dirty="0"/>
              <a:t>National Automotive </a:t>
            </a:r>
            <a:r>
              <a:rPr lang="it-IT" sz="1000" i="1" dirty="0" err="1"/>
              <a:t>Sampling</a:t>
            </a:r>
            <a:r>
              <a:rPr lang="it-IT" sz="1000" i="1" dirty="0"/>
              <a:t> System</a:t>
            </a:r>
            <a:r>
              <a:rPr lang="it-IT" sz="1000" dirty="0"/>
              <a:t> (NASS) - </a:t>
            </a:r>
            <a:r>
              <a:rPr lang="it-IT" sz="1000" i="1" dirty="0"/>
              <a:t>General </a:t>
            </a:r>
            <a:r>
              <a:rPr lang="it-IT" sz="1000" i="1" dirty="0" err="1"/>
              <a:t>Estimates</a:t>
            </a:r>
            <a:r>
              <a:rPr lang="it-IT" sz="1000" i="1" dirty="0"/>
              <a:t> System</a:t>
            </a:r>
            <a:r>
              <a:rPr lang="it-IT" sz="1000" dirty="0"/>
              <a:t> (GES</a:t>
            </a:r>
            <a:r>
              <a:rPr lang="it-IT" sz="1000" dirty="0" smtClean="0"/>
              <a:t>). Il database è redatto dalla National </a:t>
            </a:r>
            <a:r>
              <a:rPr lang="it-IT" sz="1000" dirty="0" err="1" smtClean="0"/>
              <a:t>Highway</a:t>
            </a:r>
            <a:r>
              <a:rPr lang="it-IT" sz="1000" dirty="0" smtClean="0"/>
              <a:t> </a:t>
            </a:r>
            <a:r>
              <a:rPr lang="it-IT" sz="1000" dirty="0" err="1" smtClean="0"/>
              <a:t>Traffic</a:t>
            </a:r>
            <a:r>
              <a:rPr lang="it-IT" sz="1000" dirty="0" smtClean="0"/>
              <a:t>  </a:t>
            </a:r>
          </a:p>
        </p:txBody>
      </p:sp>
      <p:sp>
        <p:nvSpPr>
          <p:cNvPr id="30" name="Rettangolo 29"/>
          <p:cNvSpPr/>
          <p:nvPr/>
        </p:nvSpPr>
        <p:spPr>
          <a:xfrm>
            <a:off x="-9533" y="5971609"/>
            <a:ext cx="4511150" cy="553998"/>
          </a:xfrm>
          <a:prstGeom prst="rect">
            <a:avLst/>
          </a:prstGeom>
        </p:spPr>
        <p:txBody>
          <a:bodyPr wrap="square">
            <a:spAutoFit/>
          </a:bodyPr>
          <a:lstStyle/>
          <a:p>
            <a:pPr algn="just"/>
            <a:r>
              <a:rPr lang="en-US" sz="1000" dirty="0" smtClean="0"/>
              <a:t>Safety </a:t>
            </a:r>
            <a:r>
              <a:rPr lang="en-US" sz="1000" dirty="0"/>
              <a:t>Administration </a:t>
            </a:r>
            <a:r>
              <a:rPr lang="it-IT" sz="1000" dirty="0" smtClean="0"/>
              <a:t>e fa riferimento solo a tre categorie di utenti stradali (automobilisti, ciclisti e pedoni) per i quali analoghe considerazioni ai contesti italiano ed europeo possono essere fatte.</a:t>
            </a:r>
          </a:p>
        </p:txBody>
      </p:sp>
      <p:pic>
        <p:nvPicPr>
          <p:cNvPr id="2057" name="Picture 9"/>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6026" y="5607445"/>
            <a:ext cx="576064" cy="3840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1" name="Rettangolo 30"/>
          <p:cNvSpPr/>
          <p:nvPr/>
        </p:nvSpPr>
        <p:spPr>
          <a:xfrm>
            <a:off x="5004048" y="4149080"/>
            <a:ext cx="4099385" cy="707886"/>
          </a:xfrm>
          <a:prstGeom prst="rect">
            <a:avLst/>
          </a:prstGeom>
        </p:spPr>
        <p:txBody>
          <a:bodyPr wrap="square">
            <a:spAutoFit/>
          </a:bodyPr>
          <a:lstStyle/>
          <a:p>
            <a:pPr algn="just"/>
            <a:r>
              <a:rPr lang="en-US" sz="1000" i="1" dirty="0" smtClean="0"/>
              <a:t>Initiative </a:t>
            </a:r>
            <a:r>
              <a:rPr lang="en-US" sz="1000" i="1" dirty="0"/>
              <a:t>for the Global Harmonization of Accident Data</a:t>
            </a:r>
            <a:r>
              <a:rPr lang="en-US" sz="1000" dirty="0"/>
              <a:t> </a:t>
            </a:r>
            <a:r>
              <a:rPr lang="en-US" sz="1000" dirty="0" smtClean="0"/>
              <a:t>(</a:t>
            </a:r>
            <a:r>
              <a:rPr lang="en-US" sz="1000" dirty="0" err="1" smtClean="0"/>
              <a:t>iGLAD</a:t>
            </a:r>
            <a:r>
              <a:rPr lang="en-US" sz="1000" dirty="0" smtClean="0"/>
              <a:t>) </a:t>
            </a:r>
            <a:r>
              <a:rPr lang="it-IT" sz="1000" dirty="0"/>
              <a:t>è un database nato </a:t>
            </a:r>
            <a:r>
              <a:rPr lang="it-IT" sz="1000" dirty="0" smtClean="0"/>
              <a:t>per creare </a:t>
            </a:r>
            <a:r>
              <a:rPr lang="it-IT" sz="1000" dirty="0"/>
              <a:t>una banca dati globale che contiene informazioni dettagliate sugli incidenti </a:t>
            </a:r>
            <a:r>
              <a:rPr lang="it-IT" sz="1000" dirty="0" smtClean="0"/>
              <a:t>lesivi al </a:t>
            </a:r>
            <a:r>
              <a:rPr lang="it-IT" sz="1000" dirty="0"/>
              <a:t>fine di </a:t>
            </a:r>
            <a:r>
              <a:rPr lang="it-IT" sz="1000" dirty="0" smtClean="0"/>
              <a:t>ridurne </a:t>
            </a:r>
            <a:r>
              <a:rPr lang="it-IT" sz="1000" dirty="0"/>
              <a:t>il </a:t>
            </a:r>
            <a:r>
              <a:rPr lang="it-IT" sz="1000" dirty="0" smtClean="0"/>
              <a:t>numero, specialmente di quelli </a:t>
            </a:r>
            <a:r>
              <a:rPr lang="it-IT" sz="1000" dirty="0"/>
              <a:t>con feriti gravi e </a:t>
            </a:r>
            <a:r>
              <a:rPr lang="it-IT" sz="1000" dirty="0" smtClean="0"/>
              <a:t>morti. Dall’analisi del </a:t>
            </a:r>
            <a:r>
              <a:rPr lang="it-IT" sz="1000" dirty="0" err="1" smtClean="0"/>
              <a:t>db</a:t>
            </a:r>
            <a:r>
              <a:rPr lang="it-IT" sz="1000" dirty="0" smtClean="0"/>
              <a:t> emerge:</a:t>
            </a:r>
            <a:endParaRPr lang="en-US" sz="1000" dirty="0"/>
          </a:p>
        </p:txBody>
      </p:sp>
      <p:pic>
        <p:nvPicPr>
          <p:cNvPr id="2059" name="Picture 1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519870" y="4239876"/>
            <a:ext cx="541327" cy="5413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49" name="Rettangolo 2048"/>
          <p:cNvSpPr/>
          <p:nvPr/>
        </p:nvSpPr>
        <p:spPr>
          <a:xfrm>
            <a:off x="4509731" y="4767335"/>
            <a:ext cx="4572000" cy="707886"/>
          </a:xfrm>
          <a:prstGeom prst="rect">
            <a:avLst/>
          </a:prstGeom>
        </p:spPr>
        <p:txBody>
          <a:bodyPr wrap="square">
            <a:spAutoFit/>
          </a:bodyPr>
          <a:lstStyle/>
          <a:p>
            <a:pPr marL="108000" indent="-108000" algn="just">
              <a:buFont typeface="Arial" panose="020B0604020202020204" pitchFamily="34" charset="0"/>
              <a:buChar char="•"/>
            </a:pPr>
            <a:r>
              <a:rPr lang="en-US" sz="1000" dirty="0" smtClean="0"/>
              <a:t>L</a:t>
            </a:r>
            <a:r>
              <a:rPr lang="it-IT" sz="1000" dirty="0" smtClean="0"/>
              <a:t>e </a:t>
            </a:r>
            <a:r>
              <a:rPr lang="it-IT" sz="1000" dirty="0"/>
              <a:t>donne sono </a:t>
            </a:r>
            <a:r>
              <a:rPr lang="it-IT" sz="1000" dirty="0" smtClean="0"/>
              <a:t>più </a:t>
            </a:r>
            <a:r>
              <a:rPr lang="it-IT" sz="1000" dirty="0"/>
              <a:t>coinvolte (52%) come pedoni, mentre gli uomini sono </a:t>
            </a:r>
            <a:r>
              <a:rPr lang="it-IT" sz="1000" dirty="0" smtClean="0"/>
              <a:t>più coinvolti </a:t>
            </a:r>
            <a:r>
              <a:rPr lang="it-IT" sz="1000" dirty="0"/>
              <a:t>come automobilisti e </a:t>
            </a:r>
            <a:r>
              <a:rPr lang="it-IT" sz="1000" dirty="0" smtClean="0"/>
              <a:t>ciclisti</a:t>
            </a:r>
            <a:endParaRPr lang="it-IT" sz="1000" dirty="0"/>
          </a:p>
          <a:p>
            <a:pPr marL="108000" indent="-108000" algn="just">
              <a:buFont typeface="Arial" panose="020B0604020202020204" pitchFamily="34" charset="0"/>
              <a:buChar char="•"/>
            </a:pPr>
            <a:r>
              <a:rPr lang="it-IT" sz="1000" dirty="0"/>
              <a:t>Il più alto tasso di vittime (31,5%) si registra nella fascia di età </a:t>
            </a:r>
            <a:r>
              <a:rPr lang="it-IT" sz="1000" dirty="0" smtClean="0"/>
              <a:t>25-49</a:t>
            </a:r>
            <a:endParaRPr lang="it-IT" sz="1000" dirty="0"/>
          </a:p>
          <a:p>
            <a:pPr marL="108000" indent="-108000" algn="just">
              <a:buFont typeface="Arial" panose="020B0604020202020204" pitchFamily="34" charset="0"/>
              <a:buChar char="•"/>
            </a:pPr>
            <a:r>
              <a:rPr lang="it-IT" sz="1000" dirty="0" smtClean="0"/>
              <a:t>Il </a:t>
            </a:r>
            <a:r>
              <a:rPr lang="it-IT" sz="1000" dirty="0"/>
              <a:t>valore più alto di MAIS </a:t>
            </a:r>
            <a:r>
              <a:rPr lang="it-IT" sz="1000" dirty="0" smtClean="0"/>
              <a:t>(3</a:t>
            </a:r>
            <a:r>
              <a:rPr lang="it-IT" sz="1000" dirty="0"/>
              <a:t>+) è associato ai pedoni </a:t>
            </a:r>
            <a:r>
              <a:rPr lang="it-IT" sz="1000" dirty="0" smtClean="0"/>
              <a:t>che riportano lesioni alla testa</a:t>
            </a:r>
            <a:endParaRPr lang="en-US" sz="1000" dirty="0"/>
          </a:p>
        </p:txBody>
      </p:sp>
      <p:sp>
        <p:nvSpPr>
          <p:cNvPr id="2062" name="Rettangolo 2061"/>
          <p:cNvSpPr/>
          <p:nvPr/>
        </p:nvSpPr>
        <p:spPr>
          <a:xfrm>
            <a:off x="5098368" y="5383155"/>
            <a:ext cx="3955369" cy="553998"/>
          </a:xfrm>
          <a:prstGeom prst="rect">
            <a:avLst/>
          </a:prstGeom>
        </p:spPr>
        <p:txBody>
          <a:bodyPr wrap="square">
            <a:spAutoFit/>
          </a:bodyPr>
          <a:lstStyle/>
          <a:p>
            <a:pPr algn="just"/>
            <a:r>
              <a:rPr lang="en-US" sz="1000" i="1" dirty="0" smtClean="0"/>
              <a:t>Crash </a:t>
            </a:r>
            <a:r>
              <a:rPr lang="en-US" sz="1000" i="1" dirty="0"/>
              <a:t>Injury Research and Engineering Network</a:t>
            </a:r>
            <a:r>
              <a:rPr lang="en-US" sz="1000" dirty="0"/>
              <a:t> (CIREN) </a:t>
            </a:r>
            <a:r>
              <a:rPr lang="it-IT" sz="1000" dirty="0" smtClean="0"/>
              <a:t>è </a:t>
            </a:r>
            <a:r>
              <a:rPr lang="it-IT" sz="1000" dirty="0"/>
              <a:t>un programma multidisciplinare dedicato allo studio della causalità delle lesioni e dei danni </a:t>
            </a:r>
            <a:r>
              <a:rPr lang="it-IT" sz="1000" dirty="0" smtClean="0"/>
              <a:t>riportati </a:t>
            </a:r>
            <a:r>
              <a:rPr lang="en-US" sz="1000" dirty="0" err="1" smtClean="0"/>
              <a:t>dagli</a:t>
            </a:r>
            <a:r>
              <a:rPr lang="en-US" sz="1000" dirty="0" smtClean="0"/>
              <a:t> </a:t>
            </a:r>
            <a:r>
              <a:rPr lang="en-US" sz="1000" dirty="0" err="1" smtClean="0"/>
              <a:t>occupanti</a:t>
            </a:r>
            <a:r>
              <a:rPr lang="en-US" sz="1000" dirty="0" smtClean="0"/>
              <a:t> </a:t>
            </a:r>
            <a:r>
              <a:rPr lang="en-US" sz="1000" dirty="0" err="1" smtClean="0"/>
              <a:t>dei</a:t>
            </a:r>
            <a:r>
              <a:rPr lang="en-US" sz="1000" dirty="0" smtClean="0"/>
              <a:t> </a:t>
            </a:r>
            <a:r>
              <a:rPr lang="en-US" sz="1000" dirty="0" err="1" smtClean="0"/>
              <a:t>veicoli</a:t>
            </a:r>
            <a:r>
              <a:rPr lang="en-US" sz="1000" dirty="0" smtClean="0"/>
              <a:t> </a:t>
            </a:r>
            <a:r>
              <a:rPr lang="en-US" sz="1000" dirty="0" err="1" smtClean="0"/>
              <a:t>coinvolti</a:t>
            </a:r>
            <a:r>
              <a:rPr lang="en-US" sz="1000" dirty="0" smtClean="0"/>
              <a:t> in un </a:t>
            </a:r>
            <a:r>
              <a:rPr lang="en-US" sz="1000" dirty="0" err="1" smtClean="0"/>
              <a:t>incidente.</a:t>
            </a:r>
            <a:r>
              <a:rPr lang="en-US" sz="1000" dirty="0" err="1" smtClean="0">
                <a:solidFill>
                  <a:schemeClr val="bg1"/>
                </a:solidFill>
              </a:rPr>
              <a:t>a</a:t>
            </a:r>
            <a:endParaRPr lang="en-US" sz="1000" dirty="0">
              <a:solidFill>
                <a:schemeClr val="bg1"/>
              </a:solidFill>
            </a:endParaRPr>
          </a:p>
        </p:txBody>
      </p:sp>
      <p:pic>
        <p:nvPicPr>
          <p:cNvPr id="2063" name="Picture 12"/>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543566" y="5478858"/>
            <a:ext cx="601490" cy="3667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64" name="Rettangolo 2063"/>
          <p:cNvSpPr/>
          <p:nvPr/>
        </p:nvSpPr>
        <p:spPr>
          <a:xfrm>
            <a:off x="4499992" y="5838559"/>
            <a:ext cx="4553745" cy="707886"/>
          </a:xfrm>
          <a:prstGeom prst="rect">
            <a:avLst/>
          </a:prstGeom>
        </p:spPr>
        <p:txBody>
          <a:bodyPr wrap="square">
            <a:spAutoFit/>
          </a:bodyPr>
          <a:lstStyle/>
          <a:p>
            <a:pPr marL="108000" indent="-108000" algn="just">
              <a:buFont typeface="Arial" panose="020B0604020202020204" pitchFamily="34" charset="0"/>
              <a:buChar char="•"/>
            </a:pPr>
            <a:r>
              <a:rPr lang="it-IT" sz="1000" dirty="0" smtClean="0"/>
              <a:t>Le </a:t>
            </a:r>
            <a:r>
              <a:rPr lang="it-IT" sz="1000" dirty="0"/>
              <a:t>donne sono maggiormente coinvolte </a:t>
            </a:r>
            <a:endParaRPr lang="it-IT" sz="1000" dirty="0" smtClean="0"/>
          </a:p>
          <a:p>
            <a:pPr marL="108000" indent="-108000" algn="just">
              <a:buFont typeface="Arial" panose="020B0604020202020204" pitchFamily="34" charset="0"/>
              <a:buChar char="•"/>
            </a:pPr>
            <a:r>
              <a:rPr lang="it-IT" sz="1000" dirty="0"/>
              <a:t>Il più alto tasso di vittime (31,5%) si registra nella fascia di età </a:t>
            </a:r>
            <a:r>
              <a:rPr lang="it-IT" sz="1000" dirty="0" smtClean="0"/>
              <a:t>25-49</a:t>
            </a:r>
          </a:p>
          <a:p>
            <a:pPr marL="108000" indent="-108000" algn="just">
              <a:buFont typeface="Arial" panose="020B0604020202020204" pitchFamily="34" charset="0"/>
              <a:buChar char="•"/>
            </a:pPr>
            <a:r>
              <a:rPr lang="it-IT" sz="1000" dirty="0" smtClean="0"/>
              <a:t>Il </a:t>
            </a:r>
            <a:r>
              <a:rPr lang="it-IT" sz="1000" dirty="0"/>
              <a:t>valore più alto di MAIS </a:t>
            </a:r>
            <a:r>
              <a:rPr lang="it-IT" sz="1000" dirty="0" smtClean="0"/>
              <a:t>(3+) è </a:t>
            </a:r>
            <a:r>
              <a:rPr lang="it-IT" sz="1000" dirty="0"/>
              <a:t>associato agli automobilisti </a:t>
            </a:r>
            <a:r>
              <a:rPr lang="it-IT" sz="1000" dirty="0" smtClean="0"/>
              <a:t>che riportano lesioni al torace </a:t>
            </a:r>
            <a:endParaRPr lang="en-US" sz="1000" dirty="0"/>
          </a:p>
        </p:txBody>
      </p:sp>
      <p:sp>
        <p:nvSpPr>
          <p:cNvPr id="51" name="Rettangolo 50"/>
          <p:cNvSpPr/>
          <p:nvPr/>
        </p:nvSpPr>
        <p:spPr>
          <a:xfrm>
            <a:off x="406" y="0"/>
            <a:ext cx="9144000" cy="338554"/>
          </a:xfrm>
          <a:prstGeom prst="rect">
            <a:avLst/>
          </a:prstGeom>
          <a:ln>
            <a:noFill/>
          </a:ln>
        </p:spPr>
        <p:txBody>
          <a:bodyPr wrap="square">
            <a:spAutoFit/>
          </a:bodyPr>
          <a:lstStyle/>
          <a:p>
            <a:pPr algn="ctr"/>
            <a:r>
              <a:rPr lang="it-IT" sz="800" dirty="0"/>
              <a:t>Avviso n. 713/Ric. del 29/10/2010 - Titolo III - "Creazione di nuovi Distretti e/o nuove Aggregazioni Pubblico - Private </a:t>
            </a:r>
            <a:r>
              <a:rPr lang="it-IT" sz="800" dirty="0" smtClean="0"/>
              <a:t>" </a:t>
            </a:r>
          </a:p>
          <a:p>
            <a:pPr algn="ctr"/>
            <a:r>
              <a:rPr lang="it-IT" sz="800" dirty="0" smtClean="0"/>
              <a:t>Intervento </a:t>
            </a:r>
            <a:r>
              <a:rPr lang="it-IT" sz="800" dirty="0"/>
              <a:t>di formazione PON03PE_00159_3</a:t>
            </a:r>
            <a:endParaRPr lang="en-US" sz="800" dirty="0"/>
          </a:p>
        </p:txBody>
      </p:sp>
    </p:spTree>
    <p:extLst>
      <p:ext uri="{BB962C8B-B14F-4D97-AF65-F5344CB8AC3E}">
        <p14:creationId xmlns:p14="http://schemas.microsoft.com/office/powerpoint/2010/main" val="37813483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5572" y="2463079"/>
            <a:ext cx="1946388" cy="22606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76867" y="2492896"/>
            <a:ext cx="1359629" cy="8986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4694"/>
            <a:ext cx="9144000" cy="13836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ttangolo 5"/>
          <p:cNvSpPr/>
          <p:nvPr/>
        </p:nvSpPr>
        <p:spPr>
          <a:xfrm>
            <a:off x="0" y="1239590"/>
            <a:ext cx="6174432" cy="369332"/>
          </a:xfrm>
          <a:prstGeom prst="rect">
            <a:avLst/>
          </a:prstGeom>
          <a:ln>
            <a:noFill/>
          </a:ln>
        </p:spPr>
        <p:txBody>
          <a:bodyPr wrap="square">
            <a:spAutoFit/>
          </a:bodyPr>
          <a:lstStyle/>
          <a:p>
            <a:r>
              <a:rPr lang="it-IT" b="1" i="1" u="sng" dirty="0">
                <a:effectLst>
                  <a:outerShdw blurRad="38100" dist="38100" dir="2700000" algn="tl">
                    <a:srgbClr val="000000">
                      <a:alpha val="43137"/>
                    </a:srgbClr>
                  </a:outerShdw>
                </a:effectLst>
              </a:rPr>
              <a:t>Caso di studio: Autonomous Emergency Braking (AEB) </a:t>
            </a:r>
          </a:p>
        </p:txBody>
      </p:sp>
      <p:sp>
        <p:nvSpPr>
          <p:cNvPr id="9" name="Rettangolo 8"/>
          <p:cNvSpPr/>
          <p:nvPr/>
        </p:nvSpPr>
        <p:spPr>
          <a:xfrm>
            <a:off x="61459" y="2142548"/>
            <a:ext cx="8975037" cy="861774"/>
          </a:xfrm>
          <a:prstGeom prst="rect">
            <a:avLst/>
          </a:prstGeom>
        </p:spPr>
        <p:txBody>
          <a:bodyPr wrap="square">
            <a:spAutoFit/>
          </a:bodyPr>
          <a:lstStyle/>
          <a:p>
            <a:pPr algn="just"/>
            <a:r>
              <a:rPr lang="it-IT" sz="1000" dirty="0" smtClean="0"/>
              <a:t>I risultati </a:t>
            </a:r>
            <a:r>
              <a:rPr lang="it-IT" sz="1000" dirty="0"/>
              <a:t>ottenuti dal </a:t>
            </a:r>
            <a:r>
              <a:rPr lang="it-IT" sz="1000" dirty="0" err="1" smtClean="0"/>
              <a:t>db</a:t>
            </a:r>
            <a:r>
              <a:rPr lang="it-IT" sz="1000" dirty="0" smtClean="0"/>
              <a:t> </a:t>
            </a:r>
            <a:r>
              <a:rPr lang="it-IT" sz="1000" dirty="0" err="1" smtClean="0"/>
              <a:t>iGLAD</a:t>
            </a:r>
            <a:r>
              <a:rPr lang="it-IT" sz="1000" dirty="0" smtClean="0"/>
              <a:t> evidenziano </a:t>
            </a:r>
            <a:r>
              <a:rPr lang="it-IT" sz="1000" dirty="0"/>
              <a:t>che nel periodo 2007-13 si sono verificati 131 incidenti per tamponamento che coinvolgono due autovetture, distinti secondo le tipologie definite dall’Euro NCAP </a:t>
            </a:r>
            <a:r>
              <a:rPr lang="it-IT" sz="1000" dirty="0" smtClean="0"/>
              <a:t>: </a:t>
            </a:r>
            <a:endParaRPr lang="it-IT" sz="1000" dirty="0" smtClean="0"/>
          </a:p>
          <a:p>
            <a:pPr marL="171450" indent="-171450" algn="just">
              <a:buFont typeface="Arial" panose="020B0604020202020204" pitchFamily="34" charset="0"/>
              <a:buChar char="•"/>
            </a:pPr>
            <a:r>
              <a:rPr lang="it-IT" sz="1000" dirty="0" smtClean="0"/>
              <a:t>19 </a:t>
            </a:r>
            <a:r>
              <a:rPr lang="it-IT" sz="1000" dirty="0"/>
              <a:t>incidenti del tipo </a:t>
            </a:r>
            <a:r>
              <a:rPr lang="it-IT" sz="1000" dirty="0" err="1"/>
              <a:t>CCRs</a:t>
            </a:r>
            <a:r>
              <a:rPr lang="it-IT" sz="1000" dirty="0"/>
              <a:t> (15%) </a:t>
            </a:r>
          </a:p>
          <a:p>
            <a:pPr marL="171450" indent="-171450" algn="just">
              <a:buFont typeface="Arial" panose="020B0604020202020204" pitchFamily="34" charset="0"/>
              <a:buChar char="•"/>
            </a:pPr>
            <a:r>
              <a:rPr lang="it-IT" sz="1000" dirty="0" smtClean="0"/>
              <a:t>39 </a:t>
            </a:r>
            <a:r>
              <a:rPr lang="it-IT" sz="1000" dirty="0"/>
              <a:t>incidenti del tipo </a:t>
            </a:r>
            <a:r>
              <a:rPr lang="it-IT" sz="1000" dirty="0" err="1"/>
              <a:t>CCRm</a:t>
            </a:r>
            <a:r>
              <a:rPr lang="it-IT" sz="1000" dirty="0"/>
              <a:t> (30%) </a:t>
            </a:r>
          </a:p>
          <a:p>
            <a:pPr marL="171450" indent="-171450" algn="just">
              <a:buFont typeface="Arial" panose="020B0604020202020204" pitchFamily="34" charset="0"/>
              <a:buChar char="•"/>
            </a:pPr>
            <a:r>
              <a:rPr lang="it-IT" sz="1000" dirty="0" smtClean="0"/>
              <a:t>63 </a:t>
            </a:r>
            <a:r>
              <a:rPr lang="it-IT" sz="1000" dirty="0"/>
              <a:t>incidenti del tipo </a:t>
            </a:r>
            <a:r>
              <a:rPr lang="it-IT" sz="1000" dirty="0" err="1"/>
              <a:t>CCRb</a:t>
            </a:r>
            <a:r>
              <a:rPr lang="it-IT" sz="1000" dirty="0"/>
              <a:t> (48</a:t>
            </a:r>
            <a:r>
              <a:rPr lang="it-IT" sz="1000" dirty="0" smtClean="0"/>
              <a:t>%)</a:t>
            </a:r>
            <a:r>
              <a:rPr lang="it-IT" sz="1000" dirty="0"/>
              <a:t> </a:t>
            </a:r>
            <a:endParaRPr lang="it-IT" sz="1000" dirty="0" smtClean="0"/>
          </a:p>
        </p:txBody>
      </p:sp>
      <p:sp>
        <p:nvSpPr>
          <p:cNvPr id="21" name="Rettangolo 20"/>
          <p:cNvSpPr/>
          <p:nvPr/>
        </p:nvSpPr>
        <p:spPr>
          <a:xfrm>
            <a:off x="406" y="0"/>
            <a:ext cx="9144000" cy="338554"/>
          </a:xfrm>
          <a:prstGeom prst="rect">
            <a:avLst/>
          </a:prstGeom>
          <a:ln>
            <a:noFill/>
          </a:ln>
        </p:spPr>
        <p:txBody>
          <a:bodyPr wrap="square">
            <a:spAutoFit/>
          </a:bodyPr>
          <a:lstStyle/>
          <a:p>
            <a:pPr algn="ctr"/>
            <a:r>
              <a:rPr lang="it-IT" sz="800" dirty="0"/>
              <a:t>Avviso n. 713/Ric. del 29/10/2010 - Titolo III - "Creazione di nuovi Distretti e/o nuove Aggregazioni Pubblico - Private </a:t>
            </a:r>
            <a:r>
              <a:rPr lang="it-IT" sz="800" dirty="0" smtClean="0"/>
              <a:t>" </a:t>
            </a:r>
          </a:p>
          <a:p>
            <a:pPr algn="ctr"/>
            <a:r>
              <a:rPr lang="it-IT" sz="800" dirty="0" smtClean="0"/>
              <a:t>Intervento </a:t>
            </a:r>
            <a:r>
              <a:rPr lang="it-IT" sz="800" dirty="0"/>
              <a:t>di formazione PON03PE_00159_3</a:t>
            </a:r>
            <a:endParaRPr lang="en-US" sz="800" dirty="0"/>
          </a:p>
        </p:txBody>
      </p:sp>
      <p:sp>
        <p:nvSpPr>
          <p:cNvPr id="22" name="Rettangolo 21"/>
          <p:cNvSpPr/>
          <p:nvPr/>
        </p:nvSpPr>
        <p:spPr>
          <a:xfrm>
            <a:off x="0" y="6607291"/>
            <a:ext cx="9144000" cy="215444"/>
          </a:xfrm>
          <a:prstGeom prst="rect">
            <a:avLst/>
          </a:prstGeom>
          <a:ln>
            <a:solidFill>
              <a:schemeClr val="bg1">
                <a:lumMod val="65000"/>
              </a:schemeClr>
            </a:solidFill>
          </a:ln>
        </p:spPr>
        <p:txBody>
          <a:bodyPr wrap="square">
            <a:spAutoFit/>
          </a:bodyPr>
          <a:lstStyle/>
          <a:p>
            <a:r>
              <a:rPr lang="it-IT" sz="800" dirty="0" smtClean="0"/>
              <a:t>Mariarosaria Busiello					                                        «Applicazioni </a:t>
            </a:r>
            <a:r>
              <a:rPr lang="it-IT" sz="800" dirty="0"/>
              <a:t>di metodologie per la validazione integrata della sicurezza del </a:t>
            </a:r>
            <a:r>
              <a:rPr lang="it-IT" sz="800" dirty="0" smtClean="0"/>
              <a:t>veicolo»</a:t>
            </a:r>
            <a:endParaRPr lang="it-IT" sz="800" dirty="0"/>
          </a:p>
        </p:txBody>
      </p:sp>
      <p:sp>
        <p:nvSpPr>
          <p:cNvPr id="29" name="Rettangolo 28"/>
          <p:cNvSpPr/>
          <p:nvPr/>
        </p:nvSpPr>
        <p:spPr>
          <a:xfrm>
            <a:off x="61459" y="5827397"/>
            <a:ext cx="8975038" cy="707886"/>
          </a:xfrm>
          <a:prstGeom prst="rect">
            <a:avLst/>
          </a:prstGeom>
        </p:spPr>
        <p:txBody>
          <a:bodyPr wrap="square">
            <a:spAutoFit/>
          </a:bodyPr>
          <a:lstStyle/>
          <a:p>
            <a:pPr algn="just"/>
            <a:r>
              <a:rPr lang="it-IT" sz="1000" dirty="0"/>
              <a:t>Non è stato possibile implementare la procedura descritta perché al termine del periodo di training non erano ancora disponibili i dati relativi alle autovetture Fiat equipaggiate con il sistema </a:t>
            </a:r>
            <a:r>
              <a:rPr lang="it-IT" sz="1000" dirty="0" smtClean="0"/>
              <a:t>AEB (Jeep </a:t>
            </a:r>
            <a:r>
              <a:rPr lang="it-IT" sz="1000" dirty="0"/>
              <a:t>Renegade e </a:t>
            </a:r>
            <a:r>
              <a:rPr lang="it-IT" sz="1000" dirty="0" smtClean="0"/>
              <a:t>5ooX.) </a:t>
            </a:r>
            <a:r>
              <a:rPr lang="it-IT" sz="1000" dirty="0"/>
              <a:t>Queste vetture sono entrate in circolazione nei primi mesi del 2015 e pertanto i dati ISTAT non sono disponibili. </a:t>
            </a:r>
            <a:r>
              <a:rPr lang="it-IT" sz="1000" dirty="0" smtClean="0"/>
              <a:t>Confrontando in letteratura </a:t>
            </a:r>
            <a:r>
              <a:rPr lang="it-IT" sz="1000" dirty="0"/>
              <a:t>i dati di sei diverse </a:t>
            </a:r>
            <a:r>
              <a:rPr lang="it-IT" sz="1000" dirty="0" smtClean="0"/>
              <a:t>nazioni è </a:t>
            </a:r>
            <a:r>
              <a:rPr lang="it-IT" sz="1000" dirty="0"/>
              <a:t>emerso che l’efficacia del sistema AEB in ambito </a:t>
            </a:r>
            <a:r>
              <a:rPr lang="it-IT" sz="1000" dirty="0" smtClean="0"/>
              <a:t>urbano </a:t>
            </a:r>
            <a:r>
              <a:rPr lang="it-IT" sz="1000" dirty="0"/>
              <a:t>è dell’ordine del 40% ed è plausibile che questo beneficio possa essere </a:t>
            </a:r>
            <a:r>
              <a:rPr lang="it-IT" sz="1000" dirty="0" smtClean="0"/>
              <a:t>esteso </a:t>
            </a:r>
            <a:r>
              <a:rPr lang="it-IT" sz="1000" dirty="0"/>
              <a:t>anche all’AEB Iter-Urban. </a:t>
            </a:r>
          </a:p>
        </p:txBody>
      </p:sp>
      <p:pic>
        <p:nvPicPr>
          <p:cNvPr id="3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63790" y="5196948"/>
            <a:ext cx="503985" cy="419100"/>
          </a:xfrm>
          <a:prstGeom prst="rect">
            <a:avLst/>
          </a:prstGeom>
          <a:noFill/>
          <a:ln w="9525">
            <a:solidFill>
              <a:srgbClr val="C00000"/>
            </a:solidFill>
            <a:miter lim="800000"/>
            <a:headEnd/>
            <a:tailEnd/>
          </a:ln>
          <a:extLst>
            <a:ext uri="{909E8E84-426E-40DD-AFC4-6F175D3DCCD1}">
              <a14:hiddenFill xmlns:a14="http://schemas.microsoft.com/office/drawing/2010/main">
                <a:solidFill>
                  <a:schemeClr val="accent1"/>
                </a:solidFill>
              </a14:hiddenFill>
            </a:ext>
          </a:extLst>
        </p:spPr>
      </p:pic>
      <p:sp>
        <p:nvSpPr>
          <p:cNvPr id="32" name="Rettangolo 31"/>
          <p:cNvSpPr/>
          <p:nvPr/>
        </p:nvSpPr>
        <p:spPr>
          <a:xfrm>
            <a:off x="2746810" y="5116229"/>
            <a:ext cx="2602370" cy="584775"/>
          </a:xfrm>
          <a:prstGeom prst="rect">
            <a:avLst/>
          </a:prstGeom>
        </p:spPr>
        <p:txBody>
          <a:bodyPr wrap="square">
            <a:spAutoFit/>
          </a:bodyPr>
          <a:lstStyle/>
          <a:p>
            <a:pPr algn="just"/>
            <a:r>
              <a:rPr lang="it-IT" sz="800" dirty="0" smtClean="0"/>
              <a:t>a= numero di veicoli impattanti equipaggiati con AEB</a:t>
            </a:r>
          </a:p>
          <a:p>
            <a:pPr algn="just"/>
            <a:r>
              <a:rPr lang="it-IT" sz="800" dirty="0" smtClean="0"/>
              <a:t>b= </a:t>
            </a:r>
            <a:r>
              <a:rPr lang="it-IT" sz="800" dirty="0"/>
              <a:t>numero di veicoli </a:t>
            </a:r>
            <a:r>
              <a:rPr lang="it-IT" sz="800" dirty="0" smtClean="0"/>
              <a:t>impattati </a:t>
            </a:r>
            <a:r>
              <a:rPr lang="it-IT" sz="800" dirty="0"/>
              <a:t>equipaggiati con AEB</a:t>
            </a:r>
          </a:p>
          <a:p>
            <a:pPr algn="just"/>
            <a:r>
              <a:rPr lang="it-IT" sz="800" dirty="0" smtClean="0"/>
              <a:t>c= </a:t>
            </a:r>
            <a:r>
              <a:rPr lang="it-IT" sz="800" dirty="0"/>
              <a:t>numero di veicoli impattanti </a:t>
            </a:r>
            <a:r>
              <a:rPr lang="it-IT" sz="800" dirty="0" smtClean="0"/>
              <a:t>non equipaggiati </a:t>
            </a:r>
            <a:r>
              <a:rPr lang="it-IT" sz="800" dirty="0"/>
              <a:t>con AEB</a:t>
            </a:r>
          </a:p>
          <a:p>
            <a:pPr algn="just"/>
            <a:r>
              <a:rPr lang="it-IT" sz="800" dirty="0" smtClean="0"/>
              <a:t>d= </a:t>
            </a:r>
            <a:r>
              <a:rPr lang="it-IT" sz="800" dirty="0"/>
              <a:t>numero di veicoli </a:t>
            </a:r>
            <a:r>
              <a:rPr lang="it-IT" sz="800" dirty="0" smtClean="0"/>
              <a:t>impattati non equipaggiati </a:t>
            </a:r>
            <a:r>
              <a:rPr lang="it-IT" sz="800" dirty="0"/>
              <a:t>con </a:t>
            </a:r>
            <a:r>
              <a:rPr lang="it-IT" sz="800" dirty="0" smtClean="0"/>
              <a:t>AEB</a:t>
            </a:r>
            <a:endParaRPr lang="it-IT" sz="800" dirty="0"/>
          </a:p>
        </p:txBody>
      </p:sp>
      <p:pic>
        <p:nvPicPr>
          <p:cNvPr id="34"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70215" y="5301723"/>
            <a:ext cx="962025" cy="209550"/>
          </a:xfrm>
          <a:prstGeom prst="rect">
            <a:avLst/>
          </a:prstGeom>
          <a:noFill/>
          <a:ln w="9525">
            <a:solidFill>
              <a:srgbClr val="00B050"/>
            </a:solidFill>
            <a:miter lim="800000"/>
            <a:headEnd/>
            <a:tailEnd/>
          </a:ln>
          <a:extLst>
            <a:ext uri="{909E8E84-426E-40DD-AFC4-6F175D3DCCD1}">
              <a14:hiddenFill xmlns:a14="http://schemas.microsoft.com/office/drawing/2010/main">
                <a:solidFill>
                  <a:schemeClr val="accent1"/>
                </a:solidFill>
              </a14:hiddenFill>
            </a:ext>
          </a:extLst>
        </p:spPr>
      </p:pic>
      <p:sp>
        <p:nvSpPr>
          <p:cNvPr id="35" name="Rettangolo 34"/>
          <p:cNvSpPr/>
          <p:nvPr/>
        </p:nvSpPr>
        <p:spPr>
          <a:xfrm>
            <a:off x="5943709" y="4898977"/>
            <a:ext cx="659428" cy="246221"/>
          </a:xfrm>
          <a:prstGeom prst="rect">
            <a:avLst/>
          </a:prstGeom>
        </p:spPr>
        <p:txBody>
          <a:bodyPr wrap="square">
            <a:spAutoFit/>
          </a:bodyPr>
          <a:lstStyle/>
          <a:p>
            <a:pPr algn="just"/>
            <a:r>
              <a:rPr lang="it-IT" sz="1000" b="1" u="sng" dirty="0" smtClean="0">
                <a:solidFill>
                  <a:srgbClr val="00B050"/>
                </a:solidFill>
              </a:rPr>
              <a:t>Efficacia</a:t>
            </a:r>
            <a:r>
              <a:rPr lang="it-IT" sz="1000" dirty="0" smtClean="0"/>
              <a:t>  </a:t>
            </a:r>
            <a:endParaRPr lang="en-US" sz="1000" dirty="0"/>
          </a:p>
        </p:txBody>
      </p:sp>
      <p:sp>
        <p:nvSpPr>
          <p:cNvPr id="36" name="Rettangolo 35"/>
          <p:cNvSpPr/>
          <p:nvPr/>
        </p:nvSpPr>
        <p:spPr>
          <a:xfrm>
            <a:off x="-2443548" y="7029400"/>
            <a:ext cx="5040560" cy="246221"/>
          </a:xfrm>
          <a:prstGeom prst="rect">
            <a:avLst/>
          </a:prstGeom>
        </p:spPr>
        <p:txBody>
          <a:bodyPr wrap="square">
            <a:spAutoFit/>
          </a:bodyPr>
          <a:lstStyle/>
          <a:p>
            <a:endParaRPr lang="en-US" sz="1000" dirty="0"/>
          </a:p>
        </p:txBody>
      </p:sp>
      <p:sp>
        <p:nvSpPr>
          <p:cNvPr id="3" name="Rettangolo 2"/>
          <p:cNvSpPr/>
          <p:nvPr/>
        </p:nvSpPr>
        <p:spPr>
          <a:xfrm>
            <a:off x="4252734" y="2492896"/>
            <a:ext cx="3466323" cy="861774"/>
          </a:xfrm>
          <a:prstGeom prst="rect">
            <a:avLst/>
          </a:prstGeom>
        </p:spPr>
        <p:txBody>
          <a:bodyPr wrap="square">
            <a:spAutoFit/>
          </a:bodyPr>
          <a:lstStyle/>
          <a:p>
            <a:pPr algn="just"/>
            <a:r>
              <a:rPr lang="it-IT" sz="1000" dirty="0"/>
              <a:t>Sono stati individuati 10 ulteriori incidenti (8%) che rientrano nella manovra </a:t>
            </a:r>
            <a:r>
              <a:rPr lang="it-IT" sz="1000" i="1" dirty="0" err="1"/>
              <a:t>Cut</a:t>
            </a:r>
            <a:r>
              <a:rPr lang="it-IT" sz="1000" i="1" dirty="0"/>
              <a:t>-in</a:t>
            </a:r>
            <a:r>
              <a:rPr lang="it-IT" sz="1000" dirty="0"/>
              <a:t>, ossia una manovra di sorpasso del veicolo che precede (EGO) e successivo rientro in corsia, ancora non prevista dai protocolli Euro NCAP ma da ritenersi comunque una manovra che occorre tipicamente in ambito extraurbano. </a:t>
            </a:r>
          </a:p>
        </p:txBody>
      </p:sp>
      <p:sp>
        <p:nvSpPr>
          <p:cNvPr id="4" name="Rettangolo 3"/>
          <p:cNvSpPr/>
          <p:nvPr/>
        </p:nvSpPr>
        <p:spPr>
          <a:xfrm>
            <a:off x="67748" y="2905066"/>
            <a:ext cx="2127988" cy="1631216"/>
          </a:xfrm>
          <a:prstGeom prst="rect">
            <a:avLst/>
          </a:prstGeom>
        </p:spPr>
        <p:txBody>
          <a:bodyPr wrap="square">
            <a:spAutoFit/>
          </a:bodyPr>
          <a:lstStyle/>
          <a:p>
            <a:pPr algn="just"/>
            <a:r>
              <a:rPr lang="it-IT" sz="1000" dirty="0"/>
              <a:t>Il consorzio Euro NCAP </a:t>
            </a:r>
            <a:r>
              <a:rPr lang="it-IT" sz="1000" dirty="0" smtClean="0"/>
              <a:t>effettua prove di valutazione dell’AEB in </a:t>
            </a:r>
            <a:r>
              <a:rPr lang="it-IT" sz="1000" dirty="0"/>
              <a:t>relazione a tre situazioni di tamponamento a seconda se il veicolo urtato sia fermo (</a:t>
            </a:r>
            <a:r>
              <a:rPr lang="it-IT" sz="1000" b="1" dirty="0"/>
              <a:t>Car-to-Car </a:t>
            </a:r>
            <a:r>
              <a:rPr lang="it-IT" sz="1000" b="1" dirty="0" err="1"/>
              <a:t>Rear</a:t>
            </a:r>
            <a:r>
              <a:rPr lang="it-IT" sz="1000" b="1" dirty="0"/>
              <a:t> </a:t>
            </a:r>
            <a:r>
              <a:rPr lang="it-IT" sz="1000" b="1" dirty="0" err="1"/>
              <a:t>Stationary</a:t>
            </a:r>
            <a:r>
              <a:rPr lang="it-IT" sz="1000" b="1" dirty="0"/>
              <a:t> - </a:t>
            </a:r>
            <a:r>
              <a:rPr lang="it-IT" sz="1000" b="1" dirty="0" err="1"/>
              <a:t>CCRs</a:t>
            </a:r>
            <a:r>
              <a:rPr lang="it-IT" sz="1000" dirty="0"/>
              <a:t>), in marcia a velocità costante (</a:t>
            </a:r>
            <a:r>
              <a:rPr lang="it-IT" sz="1000" b="1" dirty="0"/>
              <a:t>Car-to-Car </a:t>
            </a:r>
            <a:r>
              <a:rPr lang="it-IT" sz="1000" b="1" dirty="0" err="1"/>
              <a:t>Rear</a:t>
            </a:r>
            <a:r>
              <a:rPr lang="it-IT" sz="1000" b="1" dirty="0"/>
              <a:t> </a:t>
            </a:r>
            <a:r>
              <a:rPr lang="it-IT" sz="1000" b="1" dirty="0" err="1" smtClean="0"/>
              <a:t>Moving</a:t>
            </a:r>
            <a:r>
              <a:rPr lang="it-IT" sz="1000" b="1" dirty="0" smtClean="0"/>
              <a:t> - </a:t>
            </a:r>
            <a:r>
              <a:rPr lang="it-IT" sz="1000" b="1" dirty="0" err="1" smtClean="0"/>
              <a:t>CCRm</a:t>
            </a:r>
            <a:r>
              <a:rPr lang="it-IT" sz="1000" dirty="0"/>
              <a:t>) o in fase di decelerazione rispetto al veicolo testato (</a:t>
            </a:r>
            <a:r>
              <a:rPr lang="it-IT" sz="1000" b="1" dirty="0"/>
              <a:t>Car-to-Car </a:t>
            </a:r>
            <a:r>
              <a:rPr lang="it-IT" sz="1000" b="1" dirty="0" err="1"/>
              <a:t>Rear</a:t>
            </a:r>
            <a:r>
              <a:rPr lang="it-IT" sz="1000" b="1" dirty="0"/>
              <a:t> Braking - </a:t>
            </a:r>
            <a:r>
              <a:rPr lang="it-IT" sz="1000" b="1" dirty="0" err="1"/>
              <a:t>CCRb</a:t>
            </a:r>
            <a:r>
              <a:rPr lang="it-IT" sz="1000" dirty="0"/>
              <a:t>). </a:t>
            </a:r>
            <a:endParaRPr lang="en-US" sz="1000" dirty="0"/>
          </a:p>
        </p:txBody>
      </p:sp>
      <p:sp>
        <p:nvSpPr>
          <p:cNvPr id="5" name="Rettangolo 4"/>
          <p:cNvSpPr/>
          <p:nvPr/>
        </p:nvSpPr>
        <p:spPr>
          <a:xfrm>
            <a:off x="3133697" y="4886850"/>
            <a:ext cx="1434347" cy="246221"/>
          </a:xfrm>
          <a:prstGeom prst="rect">
            <a:avLst/>
          </a:prstGeom>
        </p:spPr>
        <p:txBody>
          <a:bodyPr wrap="square">
            <a:spAutoFit/>
          </a:bodyPr>
          <a:lstStyle/>
          <a:p>
            <a:pPr algn="just"/>
            <a:r>
              <a:rPr lang="it-IT" sz="1000" b="1" u="sng" dirty="0" smtClean="0">
                <a:solidFill>
                  <a:srgbClr val="C00000"/>
                </a:solidFill>
              </a:rPr>
              <a:t>Rischio </a:t>
            </a:r>
            <a:r>
              <a:rPr lang="it-IT" sz="1000" b="1" u="sng" dirty="0">
                <a:solidFill>
                  <a:srgbClr val="C00000"/>
                </a:solidFill>
              </a:rPr>
              <a:t>di </a:t>
            </a:r>
            <a:r>
              <a:rPr lang="it-IT" sz="1000" b="1" u="sng" dirty="0" smtClean="0">
                <a:solidFill>
                  <a:srgbClr val="C00000"/>
                </a:solidFill>
              </a:rPr>
              <a:t>incidente</a:t>
            </a:r>
            <a:endParaRPr lang="en-US" sz="1000" u="sng" dirty="0"/>
          </a:p>
        </p:txBody>
      </p:sp>
      <p:sp>
        <p:nvSpPr>
          <p:cNvPr id="30" name="Rettangolo 29"/>
          <p:cNvSpPr/>
          <p:nvPr/>
        </p:nvSpPr>
        <p:spPr>
          <a:xfrm>
            <a:off x="4254150" y="4243154"/>
            <a:ext cx="4782346" cy="553998"/>
          </a:xfrm>
          <a:prstGeom prst="rect">
            <a:avLst/>
          </a:prstGeom>
        </p:spPr>
        <p:txBody>
          <a:bodyPr wrap="square">
            <a:spAutoFit/>
          </a:bodyPr>
          <a:lstStyle/>
          <a:p>
            <a:pPr algn="just"/>
            <a:r>
              <a:rPr lang="it-IT" sz="1000" dirty="0" smtClean="0"/>
              <a:t>Una analisi critica della letteratura ha evidenziato che la metodologia più idonea per l’obiettivo prefissato è quella dell’</a:t>
            </a:r>
            <a:r>
              <a:rPr lang="it-IT" sz="1000" i="1" dirty="0" err="1" smtClean="0"/>
              <a:t>induced</a:t>
            </a:r>
            <a:r>
              <a:rPr lang="it-IT" sz="1000" i="1" dirty="0" smtClean="0"/>
              <a:t> </a:t>
            </a:r>
            <a:r>
              <a:rPr lang="it-IT" sz="1000" i="1" dirty="0" err="1" smtClean="0"/>
              <a:t>exposure</a:t>
            </a:r>
            <a:r>
              <a:rPr lang="it-IT" sz="1000" i="1" dirty="0" smtClean="0"/>
              <a:t>,</a:t>
            </a:r>
            <a:r>
              <a:rPr lang="it-IT" sz="1000" dirty="0" smtClean="0"/>
              <a:t> che fa riferimento a due parametri: il rischio di incidente e </a:t>
            </a:r>
            <a:r>
              <a:rPr lang="it-IT" sz="1000" dirty="0"/>
              <a:t>l’efficacia come riduzione di incidente .</a:t>
            </a:r>
            <a:endParaRPr lang="it-IT" sz="1000" dirty="0" smtClean="0"/>
          </a:p>
        </p:txBody>
      </p:sp>
      <p:pic>
        <p:nvPicPr>
          <p:cNvPr id="1028" name="Picture 4"/>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22394" b="21340"/>
          <a:stretch/>
        </p:blipFill>
        <p:spPr bwMode="auto">
          <a:xfrm>
            <a:off x="8209922" y="3602833"/>
            <a:ext cx="864096" cy="3241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ttangolo 9"/>
          <p:cNvSpPr/>
          <p:nvPr/>
        </p:nvSpPr>
        <p:spPr>
          <a:xfrm>
            <a:off x="4254150" y="3523074"/>
            <a:ext cx="3965711" cy="553998"/>
          </a:xfrm>
          <a:prstGeom prst="rect">
            <a:avLst/>
          </a:prstGeom>
        </p:spPr>
        <p:txBody>
          <a:bodyPr wrap="square">
            <a:spAutoFit/>
          </a:bodyPr>
          <a:lstStyle/>
          <a:p>
            <a:pPr algn="just"/>
            <a:r>
              <a:rPr lang="it-IT" sz="1000" dirty="0"/>
              <a:t>I tre scenari di tamponamento sono stati ricostruiti in ambiente virtuale mediante il software </a:t>
            </a:r>
            <a:r>
              <a:rPr lang="it-IT" sz="1000" dirty="0" err="1"/>
              <a:t>PreScan</a:t>
            </a:r>
            <a:r>
              <a:rPr lang="it-IT" sz="1000" dirty="0"/>
              <a:t> per valutarne la riproducibilità e sono state implementate le logiche AEB di letteratura. </a:t>
            </a:r>
          </a:p>
        </p:txBody>
      </p:sp>
      <p:pic>
        <p:nvPicPr>
          <p:cNvPr id="1029" name="Picture 5"/>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79512" y="1605773"/>
            <a:ext cx="566860" cy="5593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ttangolo 10"/>
          <p:cNvSpPr/>
          <p:nvPr/>
        </p:nvSpPr>
        <p:spPr>
          <a:xfrm>
            <a:off x="673629" y="1722807"/>
            <a:ext cx="8352928" cy="400110"/>
          </a:xfrm>
          <a:prstGeom prst="rect">
            <a:avLst/>
          </a:prstGeom>
        </p:spPr>
        <p:txBody>
          <a:bodyPr wrap="square">
            <a:spAutoFit/>
          </a:bodyPr>
          <a:lstStyle/>
          <a:p>
            <a:pPr algn="just"/>
            <a:r>
              <a:rPr lang="it-IT" sz="1000" b="1" i="1" dirty="0">
                <a:solidFill>
                  <a:srgbClr val="00CCFF"/>
                </a:solidFill>
              </a:rPr>
              <a:t>L’obiettivo è </a:t>
            </a:r>
            <a:r>
              <a:rPr lang="it-IT" sz="1000" b="1" i="1" dirty="0" smtClean="0">
                <a:solidFill>
                  <a:srgbClr val="00CCFF"/>
                </a:solidFill>
              </a:rPr>
              <a:t>valutare </a:t>
            </a:r>
            <a:r>
              <a:rPr lang="it-IT" sz="1000" b="1" i="1" dirty="0">
                <a:solidFill>
                  <a:srgbClr val="00CCFF"/>
                </a:solidFill>
              </a:rPr>
              <a:t>le probabili riduzioni a seguito di incidenti lesivi da tamponamento per i veicoli di produzione FCA equipaggiati con la tecnologia AEB Inter-Urban. </a:t>
            </a:r>
            <a:r>
              <a:rPr lang="it-IT" sz="1000" b="1" i="1" dirty="0" smtClean="0">
                <a:solidFill>
                  <a:srgbClr val="00CCFF"/>
                </a:solidFill>
              </a:rPr>
              <a:t>Esistono </a:t>
            </a:r>
            <a:r>
              <a:rPr lang="it-IT" sz="1000" b="1" i="1" dirty="0">
                <a:solidFill>
                  <a:srgbClr val="00CCFF"/>
                </a:solidFill>
              </a:rPr>
              <a:t>due versioni di </a:t>
            </a:r>
            <a:r>
              <a:rPr lang="it-IT" sz="1000" b="1" i="1" dirty="0" smtClean="0">
                <a:solidFill>
                  <a:srgbClr val="00CCFF"/>
                </a:solidFill>
              </a:rPr>
              <a:t>AEB: </a:t>
            </a:r>
            <a:r>
              <a:rPr lang="it-IT" sz="1000" b="1" i="1" dirty="0">
                <a:solidFill>
                  <a:srgbClr val="00CCFF"/>
                </a:solidFill>
              </a:rPr>
              <a:t>Urban, che opera entro un limite di velocità di 50 </a:t>
            </a:r>
            <a:r>
              <a:rPr lang="it-IT" sz="1000" b="1" i="1" dirty="0" smtClean="0">
                <a:solidFill>
                  <a:srgbClr val="00CCFF"/>
                </a:solidFill>
              </a:rPr>
              <a:t>Km/h, </a:t>
            </a:r>
            <a:r>
              <a:rPr lang="it-IT" sz="1000" b="1" i="1" dirty="0">
                <a:solidFill>
                  <a:srgbClr val="00CCFF"/>
                </a:solidFill>
              </a:rPr>
              <a:t>e </a:t>
            </a:r>
            <a:r>
              <a:rPr lang="it-IT" sz="1000" b="1" i="1" dirty="0" smtClean="0">
                <a:solidFill>
                  <a:srgbClr val="00CCFF"/>
                </a:solidFill>
              </a:rPr>
              <a:t>Inter-Urban</a:t>
            </a:r>
            <a:r>
              <a:rPr lang="it-IT" sz="1000" b="1" i="1" dirty="0">
                <a:solidFill>
                  <a:srgbClr val="00CCFF"/>
                </a:solidFill>
              </a:rPr>
              <a:t>, per velocità superiori a 50 Km/h. </a:t>
            </a:r>
          </a:p>
        </p:txBody>
      </p:sp>
      <p:sp>
        <p:nvSpPr>
          <p:cNvPr id="12" name="Rettangolo 11"/>
          <p:cNvSpPr/>
          <p:nvPr/>
        </p:nvSpPr>
        <p:spPr>
          <a:xfrm>
            <a:off x="2093911" y="4886850"/>
            <a:ext cx="4824536" cy="8861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644047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AMO_UNIQUEIDENTIFIER" val="874d4bf7-a62c-4b84-a63e-6c5e72240cff"/>
  <p:tag name="_AMO_REPORTCONTROLSVISIBLE" val="Empty"/>
</p:tagLst>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18fbfd49-c8e6-4618-a77f-5ef25245836c">
  <element uid="1239ecc3-00e0-482b-a8a4-82e46943bfcc" value=""/>
</sisl>
</file>

<file path=customXml/itemProps1.xml><?xml version="1.0" encoding="utf-8"?>
<ds:datastoreItem xmlns:ds="http://schemas.openxmlformats.org/officeDocument/2006/customXml" ds:itemID="{915722D3-4AE6-482F-ADF6-82F829543A0D}">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969</TotalTime>
  <Words>1528</Words>
  <Application>Microsoft Office PowerPoint</Application>
  <PresentationFormat>Presentazione su schermo (4:3)</PresentationFormat>
  <Paragraphs>66</Paragraphs>
  <Slides>3</Slides>
  <Notes>3</Notes>
  <HiddenSlides>0</HiddenSlides>
  <MMClips>0</MMClips>
  <ScaleCrop>false</ScaleCrop>
  <HeadingPairs>
    <vt:vector size="4" baseType="variant">
      <vt:variant>
        <vt:lpstr>Tema</vt:lpstr>
      </vt:variant>
      <vt:variant>
        <vt:i4>1</vt:i4>
      </vt:variant>
      <vt:variant>
        <vt:lpstr>Titoli diapositive</vt:lpstr>
      </vt:variant>
      <vt:variant>
        <vt:i4>3</vt:i4>
      </vt:variant>
    </vt:vector>
  </HeadingPairs>
  <TitlesOfParts>
    <vt:vector size="4" baseType="lpstr">
      <vt:lpstr>Tema di Office</vt:lpstr>
      <vt:lpstr>Presentazione standard di PowerPoint</vt:lpstr>
      <vt:lpstr>Presentazione standard di PowerPoint</vt:lpstr>
      <vt:lpstr>Presentazione standard di PowerPoint</vt:lpstr>
    </vt:vector>
  </TitlesOfParts>
  <Company>FIATGROUP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Administrator</dc:creator>
  <cp:lastModifiedBy>Administrator</cp:lastModifiedBy>
  <cp:revision>52</cp:revision>
  <dcterms:created xsi:type="dcterms:W3CDTF">2016-05-26T07:08:16Z</dcterms:created>
  <dcterms:modified xsi:type="dcterms:W3CDTF">2016-10-21T08:10:34Z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cc6f9677-dc72-498c-97bc-ce34aa7cb1b9</vt:lpwstr>
  </property>
  <property fmtid="{D5CDD505-2E9C-101B-9397-08002B2CF9AE}" pid="3" name="bjSaver">
    <vt:lpwstr>X1BoxJ9ms+InYj5rVw/qEhjh3QNX0xdq</vt:lpwstr>
  </property>
  <property fmtid="{D5CDD505-2E9C-101B-9397-08002B2CF9AE}" pid="4" name="bjDocumentLabelXML">
    <vt:lpwstr>&lt;?xml version="1.0" encoding="us-ascii"?&gt;&lt;sisl xmlns:xsi="http://www.w3.org/2001/XMLSchema-instance" xmlns:xsd="http://www.w3.org/2001/XMLSchema" sislVersion="0" policy="18fbfd49-c8e6-4618-a77f-5ef25245836c" xmlns="http://www.boldonjames.com/2008/01/sie/i</vt:lpwstr>
  </property>
  <property fmtid="{D5CDD505-2E9C-101B-9397-08002B2CF9AE}" pid="5" name="bjDocumentLabelXML-0">
    <vt:lpwstr>nternal/label"&gt;&lt;element uid="1239ecc3-00e0-482b-a8a4-82e46943bfcc" value="" /&gt;&lt;/sisl&gt;</vt:lpwstr>
  </property>
  <property fmtid="{D5CDD505-2E9C-101B-9397-08002B2CF9AE}" pid="6" name="bjDocumentSecurityLabel">
    <vt:lpwstr>Company Classification: PUBLIC</vt:lpwstr>
  </property>
  <property fmtid="{D5CDD505-2E9C-101B-9397-08002B2CF9AE}" pid="7" name="bjProjectProperty">
    <vt:lpwstr>COMPANY: PUBLIC</vt:lpwstr>
  </property>
  <property fmtid="{D5CDD505-2E9C-101B-9397-08002B2CF9AE}" pid="8" name="LabelledBy:">
    <vt:lpwstr>F74023B,21/10/2016 10:10:34,PUBLIC</vt:lpwstr>
  </property>
</Properties>
</file>