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4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64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74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1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30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02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0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84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64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88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82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264B-0D7B-4591-A1B7-DC616500F23E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95B0-D79D-445F-8866-C5B9A50B1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82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file:///C:\Users\utente\Desktop\Crash_stl\Crash_box_01_04\report\Crash_stl_mesh_2_mm_Pa6ABS\Crash_stl_mesh_2_mm_Pa6ABSFill_time_image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2" y="63863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Avviso n. 713/Ric. del 29/10/2010 - Titolo III - "Creazione di nuovi Distretti e/o nuove Aggregazioni Pubblico - Private "</a:t>
            </a:r>
            <a:endParaRPr lang="it-IT" dirty="0"/>
          </a:p>
        </p:txBody>
      </p:sp>
      <p:pic>
        <p:nvPicPr>
          <p:cNvPr id="12" name="Immagin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0937" y="1690403"/>
            <a:ext cx="1213867" cy="353551"/>
          </a:xfrm>
          <a:prstGeom prst="rect">
            <a:avLst/>
          </a:prstGeom>
          <a:noFill/>
        </p:spPr>
      </p:pic>
      <p:pic>
        <p:nvPicPr>
          <p:cNvPr id="13" name="Immagin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706" y="1649595"/>
            <a:ext cx="1250931" cy="501923"/>
          </a:xfrm>
          <a:prstGeom prst="rect">
            <a:avLst/>
          </a:prstGeom>
          <a:noFill/>
        </p:spPr>
      </p:pic>
      <p:pic>
        <p:nvPicPr>
          <p:cNvPr id="14" name="Immagine 13" descr="PA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00" y="1716878"/>
            <a:ext cx="987773" cy="21863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Immagin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68" y="1663620"/>
            <a:ext cx="1024837" cy="32514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Immagine 15" descr="Ministro per la Coesione Territoria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69" y="1716878"/>
            <a:ext cx="1695708" cy="1737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639420" y="3368812"/>
            <a:ext cx="891315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“Frontiere della sicurezza automobilistica”</a:t>
            </a:r>
            <a:endParaRPr lang="it-IT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3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APPS4SAFETY</a:t>
            </a:r>
            <a:endParaRPr lang="it-IT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(Codice identificativo progetto: PON03PE_00159_3)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/>
          <p:cNvSpPr txBox="1"/>
          <p:nvPr/>
        </p:nvSpPr>
        <p:spPr>
          <a:xfrm>
            <a:off x="-1" y="-13447"/>
            <a:ext cx="2262078" cy="569333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8683" y="0"/>
            <a:ext cx="2164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</a:rPr>
              <a:t>EMANUELE FARINA</a:t>
            </a:r>
          </a:p>
          <a:p>
            <a:pPr algn="ctr"/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Ingegnere Meccanico</a:t>
            </a:r>
            <a:endParaRPr lang="en-US" sz="1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54220"/>
              </p:ext>
            </p:extLst>
          </p:nvPr>
        </p:nvGraphicFramePr>
        <p:xfrm>
          <a:off x="0" y="2246315"/>
          <a:ext cx="2145955" cy="988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955"/>
              </a:tblGrid>
              <a:tr h="336977">
                <a:tc>
                  <a:txBody>
                    <a:bodyPr/>
                    <a:lstStyle/>
                    <a:p>
                      <a:r>
                        <a:rPr lang="it-IT" b="1" dirty="0" smtClean="0"/>
                        <a:t>Indirizzo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814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Via Mainolfi 3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83034 Casalbore</a:t>
                      </a:r>
                      <a:r>
                        <a:rPr lang="it-IT" sz="1200" baseline="0" dirty="0" smtClean="0"/>
                        <a:t> (AV)</a:t>
                      </a:r>
                      <a:endParaRPr lang="it-IT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48286"/>
              </p:ext>
            </p:extLst>
          </p:nvPr>
        </p:nvGraphicFramePr>
        <p:xfrm>
          <a:off x="-12846" y="3315642"/>
          <a:ext cx="2145955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955"/>
              </a:tblGrid>
              <a:tr h="174811">
                <a:tc>
                  <a:txBody>
                    <a:bodyPr/>
                    <a:lstStyle/>
                    <a:p>
                      <a:r>
                        <a:rPr lang="it-IT" b="1" dirty="0" smtClean="0"/>
                        <a:t>Telefono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97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+393358036899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53840"/>
              </p:ext>
            </p:extLst>
          </p:nvPr>
        </p:nvGraphicFramePr>
        <p:xfrm>
          <a:off x="-4899" y="4032752"/>
          <a:ext cx="2145955" cy="696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955"/>
              </a:tblGrid>
              <a:tr h="164306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E-mail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57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farina_emanuele@libero.it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07605"/>
              </p:ext>
            </p:extLst>
          </p:nvPr>
        </p:nvGraphicFramePr>
        <p:xfrm>
          <a:off x="-4896" y="4798867"/>
          <a:ext cx="2248635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106"/>
                <a:gridCol w="1008529"/>
              </a:tblGrid>
              <a:tr h="198364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Data</a:t>
                      </a:r>
                      <a:r>
                        <a:rPr lang="it-IT" sz="1200" b="1" baseline="0" dirty="0" smtClean="0"/>
                        <a:t> di nascita</a:t>
                      </a:r>
                      <a:endParaRPr lang="it-IT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02/11/1985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364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Luogo di Nascita</a:t>
                      </a:r>
                      <a:endParaRPr lang="it-IT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Benevento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Nazionalità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Italiana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5932"/>
              </p:ext>
            </p:extLst>
          </p:nvPr>
        </p:nvGraphicFramePr>
        <p:xfrm>
          <a:off x="2399288" y="-13447"/>
          <a:ext cx="9797195" cy="1780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4193"/>
                <a:gridCol w="3373002"/>
              </a:tblGrid>
              <a:tr h="307803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ESPERIENZA PROFESSIONALE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/>
                        <a:t>RUMMO LENTA LAVORAZIONE </a:t>
                      </a:r>
                      <a:r>
                        <a:rPr lang="it-IT" sz="1400" b="1" baseline="0" dirty="0" smtClean="0"/>
                        <a:t>S.P.A. –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INGEGNERE MECCANICO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MAG. 2014 - NOV. 2014</a:t>
                      </a:r>
                      <a:endParaRPr lang="it-IT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1704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200" dirty="0" smtClean="0"/>
                        <a:t>Formazione teorica e pratica inerente i processi manutentivi con l'obiettivo di effettuare l'analisi dei guasti e delle criticità degli impianti per individuare le possibili aree di miglioramento.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79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7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SAPA GROUP S.R.L. – INGEGNERE MECCANICO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GEN. 2016 - LUG. 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022">
                <a:tc gridSpan="2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Assistente alle funzioni di ricerca e sviluppo per azienda operante nel settore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automotive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specializzata nello stampaggio di materie plastiche.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35737"/>
              </p:ext>
            </p:extLst>
          </p:nvPr>
        </p:nvGraphicFramePr>
        <p:xfrm>
          <a:off x="2390322" y="1819297"/>
          <a:ext cx="9806161" cy="2218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8274"/>
                <a:gridCol w="1243021"/>
                <a:gridCol w="3394866"/>
              </a:tblGrid>
              <a:tr h="330200">
                <a:tc gridSpan="3"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FORMAZIONE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39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Laurea Specialistica in Ingegneria Meccanica per la Progettazione e la Produzione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SET. 2009 – LUG. 2013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404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Università degli Studi di Napoli Federico II</a:t>
                      </a:r>
                      <a:endParaRPr lang="it-IT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84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Titolo della tesi discussa: Taglio ortogonale di materiali compositi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Votazione finale: 110/110 e lode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it-IT" sz="100" b="1" dirty="0" smtClean="0">
                          <a:solidFill>
                            <a:schemeClr val="tx1"/>
                          </a:solidFill>
                        </a:rPr>
          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          </a:r>
                      <a:endParaRPr lang="it-IT" sz="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81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Laurea Triennale in Ingegneria Meccanica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SET. 2004 – GIU. 2009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9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Università degli Studi di Napoli Federico 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1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Titolo della tesi discussa: Prestazioni delle sospensioni di un veicolo da lavoro.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Votazione finale: 105/110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09171"/>
              </p:ext>
            </p:extLst>
          </p:nvPr>
        </p:nvGraphicFramePr>
        <p:xfrm>
          <a:off x="2385840" y="4077172"/>
          <a:ext cx="9810643" cy="154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3116"/>
                <a:gridCol w="3895396"/>
                <a:gridCol w="730248"/>
                <a:gridCol w="791883"/>
              </a:tblGrid>
              <a:tr h="2965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COMPETENZE INFORMATICHE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COMPETENZE COMUNICATIVE ED ORGANIZZATIVE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LINGUE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2400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Buona padronanza del sistema operativo Windows sino alle versioni più recenti.</a:t>
                      </a:r>
                    </a:p>
                    <a:p>
                      <a:pPr marL="0" algn="just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Buona padronanza del pacchetto di applicativi Microsoft Office (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WordTM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ExcelTM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PowerPointTM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capacità di navigazione in Internet, buone capacità di utilizzo di Autocad,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Solidworks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Catia,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Ansys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del linguaggio C++ e buone conoscenze di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Matlab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Simulink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Buone capacità comunicative, relazionali e di adattamento ad ambienti multiculturali .</a:t>
                      </a:r>
                    </a:p>
                    <a:p>
                      <a:pPr marL="0" algn="just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Ottima operatività in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teamworks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formati anche da professionalità eterogenee. Attitudine al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solving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ed al perseguimento degli obiettivi.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INGLESE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LIVELLO A2</a:t>
                      </a:r>
                    </a:p>
                    <a:p>
                      <a:pPr marL="0" algn="l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Immagin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" y="557595"/>
            <a:ext cx="1998376" cy="1597370"/>
          </a:xfrm>
          <a:prstGeom prst="rect">
            <a:avLst/>
          </a:prstGeom>
          <a:noFill/>
        </p:spPr>
      </p:pic>
      <p:pic>
        <p:nvPicPr>
          <p:cNvPr id="19" name="Immagine 1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697" y="6017287"/>
            <a:ext cx="1003677" cy="306362"/>
          </a:xfrm>
          <a:prstGeom prst="rect">
            <a:avLst/>
          </a:prstGeom>
          <a:noFill/>
        </p:spPr>
      </p:pic>
      <p:pic>
        <p:nvPicPr>
          <p:cNvPr id="20" name="Immagine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451" y="5952429"/>
            <a:ext cx="1034323" cy="434931"/>
          </a:xfrm>
          <a:prstGeom prst="rect">
            <a:avLst/>
          </a:prstGeom>
          <a:noFill/>
        </p:spPr>
      </p:pic>
      <p:pic>
        <p:nvPicPr>
          <p:cNvPr id="21" name="Immagine 20" descr="PA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0" y="6035285"/>
            <a:ext cx="772966" cy="2883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Immagin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65" y="5974119"/>
            <a:ext cx="847379" cy="2817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5" name="Immagine 24" descr="Ministro per la Coesione Territorial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35" y="6005339"/>
            <a:ext cx="1559319" cy="2493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tangolo 26"/>
          <p:cNvSpPr/>
          <p:nvPr/>
        </p:nvSpPr>
        <p:spPr>
          <a:xfrm>
            <a:off x="-126464" y="6341784"/>
            <a:ext cx="12196483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“Frontiere della sicurezza automobilistica”</a:t>
            </a:r>
            <a:endParaRPr lang="it-IT" sz="9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9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APPS4SAFETY</a:t>
            </a:r>
            <a:endParaRPr lang="it-IT" sz="9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(Codice identificativo progetto: PON03PE_00159_3</a:t>
            </a:r>
            <a:r>
              <a:rPr lang="it-IT" sz="1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-121981" y="5675624"/>
            <a:ext cx="12192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- "Creazione di nuovi Distretti e/o nuove Aggregazioni Pubblico - Private "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Intervento di formazione PON03PE_00159_3</a:t>
            </a:r>
            <a:endParaRPr lang="it-IT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-960" y="5671888"/>
            <a:ext cx="1219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697" y="6017287"/>
            <a:ext cx="1003677" cy="306362"/>
          </a:xfrm>
          <a:prstGeom prst="rect">
            <a:avLst/>
          </a:prstGeom>
          <a:noFill/>
        </p:spPr>
      </p:pic>
      <p:pic>
        <p:nvPicPr>
          <p:cNvPr id="11" name="Immagin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51" y="5952429"/>
            <a:ext cx="1034323" cy="434931"/>
          </a:xfrm>
          <a:prstGeom prst="rect">
            <a:avLst/>
          </a:prstGeom>
          <a:noFill/>
        </p:spPr>
      </p:pic>
      <p:pic>
        <p:nvPicPr>
          <p:cNvPr id="12" name="Immagine 11" descr="PA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69" y="6035285"/>
            <a:ext cx="816733" cy="1894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Immagin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65" y="5974119"/>
            <a:ext cx="847379" cy="2817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Immagine 13" descr="Ministro per la Coesione Territoria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35" y="6018786"/>
            <a:ext cx="1559319" cy="249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0" y="6355231"/>
            <a:ext cx="12191999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“Frontiere della sicurezza automobilistica”</a:t>
            </a:r>
            <a:endParaRPr lang="it-IT" sz="9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9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APPS4SAFETY</a:t>
            </a:r>
            <a:endParaRPr lang="it-IT" sz="9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(Codice identificativo progetto: PON03PE_00159_3</a:t>
            </a:r>
            <a:r>
              <a:rPr lang="it-IT" sz="1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-121981" y="5675624"/>
            <a:ext cx="12192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- "Creazione di nuovi Distretti e/o nuove Aggregazioni Pubblico - Private "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Intervento di formazione PON03PE_00159_3</a:t>
            </a:r>
            <a:endParaRPr lang="it-IT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-960" y="1664539"/>
            <a:ext cx="64713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Crash box</a:t>
            </a:r>
          </a:p>
          <a:p>
            <a:pPr algn="just"/>
            <a:r>
              <a:rPr lang="it-IT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Crash Box (Fig.1) è un sistema di sicurezza passiva collocato nella parte frontale della vettura adibito all’assorbimento dell’energia di impatto in caso di urto frontale; lo scopo di tale componente, in caso di impatto, è quello di deformarsi in maniera tale da assorbire quanta più energia possibile salvaguardando l’integrità fisica degli occupanti dell’abitacolo della vettura.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7197658" y="1419442"/>
            <a:ext cx="4266138" cy="1344253"/>
            <a:chOff x="7074368" y="873602"/>
            <a:chExt cx="4928280" cy="1373581"/>
          </a:xfrm>
        </p:grpSpPr>
        <p:pic>
          <p:nvPicPr>
            <p:cNvPr id="19" name="Immagine 18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368" y="1070180"/>
              <a:ext cx="1694329" cy="1177003"/>
            </a:xfrm>
            <a:prstGeom prst="rect">
              <a:avLst/>
            </a:prstGeom>
            <a:noFill/>
          </p:spPr>
        </p:pic>
        <p:pic>
          <p:nvPicPr>
            <p:cNvPr id="20" name="Immagine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098" y="873602"/>
              <a:ext cx="2876550" cy="1358900"/>
            </a:xfrm>
            <a:prstGeom prst="rect">
              <a:avLst/>
            </a:prstGeom>
            <a:noFill/>
          </p:spPr>
        </p:pic>
      </p:grpSp>
      <p:sp>
        <p:nvSpPr>
          <p:cNvPr id="23" name="Rettangolo 22"/>
          <p:cNvSpPr/>
          <p:nvPr/>
        </p:nvSpPr>
        <p:spPr>
          <a:xfrm>
            <a:off x="0" y="519234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Obiettivo stage</a:t>
            </a:r>
            <a:endParaRPr lang="it-IT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L’attività di stage si è focalizzata principalmente sulla </a:t>
            </a:r>
            <a:r>
              <a:rPr lang="it-IT" sz="1200" dirty="0" smtClean="0"/>
              <a:t>valutazione della </a:t>
            </a:r>
            <a:r>
              <a:rPr lang="it-IT" sz="1200" dirty="0"/>
              <a:t>fattibilità </a:t>
            </a:r>
            <a:r>
              <a:rPr lang="it-IT" sz="1200" dirty="0" smtClean="0"/>
              <a:t>tecnologica</a:t>
            </a:r>
            <a:r>
              <a:rPr lang="it-IT" sz="1200" dirty="0"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 una crash box in materiale termoplastico, che potesse assicurare le performance strutturali/meccaniche delle leghe metalliche attualmente impiegate da numerose case automobilistiche per la realizzazione di tale componente.</a:t>
            </a:r>
            <a:endParaRPr lang="it-IT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204378" y="149098"/>
            <a:ext cx="1782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effectLst/>
                <a:ea typeface="Times New Roman" panose="02020603050405020304" pitchFamily="18" charset="0"/>
              </a:rPr>
              <a:t>Training on the job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-960" y="2714659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Modalità di svolgimento delle attività relative alla Crash Box</a:t>
            </a:r>
          </a:p>
          <a:p>
            <a:pPr marL="342900" indent="-342900" algn="just">
              <a:buAutoNum type="arabicParenR"/>
            </a:pP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Analisi, in collaborazione con FCA, di materiali plastici idonei a garantire le prestazioni meccaniche richieste dalla Crash Box</a:t>
            </a:r>
          </a:p>
          <a:p>
            <a:pPr marL="342900" indent="-342900" algn="just">
              <a:buAutoNum type="arabicParenR"/>
            </a:pP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Ricezione della matematica della Crash Box realizzata da </a:t>
            </a:r>
            <a:r>
              <a:rPr lang="it-IT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Tecnosistem</a:t>
            </a: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 validata da FCA (Fig.2)</a:t>
            </a:r>
          </a:p>
          <a:p>
            <a:pPr marL="342900" indent="-342900" algn="just">
              <a:buAutoNum type="arabicParenR"/>
            </a:pP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Analisi preliminare della geometria della Crash Box in relazione alle regole di stampaggio (Angolo di sformo, sottosquadri, </a:t>
            </a:r>
            <a:r>
              <a:rPr lang="it-IT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AutoNum type="arabicParenR"/>
            </a:pP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Simulazione numerica dello stampaggio ad iniezione della Crash Box mediante software </a:t>
            </a:r>
            <a:r>
              <a:rPr lang="it-IT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Moldflow</a:t>
            </a:r>
            <a:endParaRPr lang="it-IT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Condivisione dei risultati delle simulazioni di stampaggio con FCA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0" y="3958322"/>
            <a:ext cx="83534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Attività relative alla Crash Box</a:t>
            </a:r>
          </a:p>
          <a:p>
            <a:pPr algn="just"/>
            <a:r>
              <a:rPr lang="it-IT" sz="1200" dirty="0" smtClean="0"/>
              <a:t>Al fine di verificare la fattibilità tecnologica del componente Crash Box è stata preliminarmente effettuata un’analisi dell’angolo di sformo, che </a:t>
            </a:r>
            <a:r>
              <a:rPr lang="it-IT" sz="1200" dirty="0"/>
              <a:t>ha evidenziato la necessità di apportare alcune modifiche alla matematica della crash </a:t>
            </a:r>
            <a:r>
              <a:rPr lang="it-IT" sz="1200" dirty="0" smtClean="0"/>
              <a:t>box.</a:t>
            </a:r>
          </a:p>
          <a:p>
            <a:pPr algn="just"/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Mediante software </a:t>
            </a:r>
            <a:r>
              <a:rPr lang="it-IT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Moldflow</a:t>
            </a: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sono state effettuate simulazioni numerica del processo di stampaggio ad iniezione, utilizzando un materiale scelto dal database del </a:t>
            </a:r>
            <a:r>
              <a:rPr lang="it-IT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Moldflow</a:t>
            </a:r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Sono stati scelti 4 punti di iniezione (Figura 3), posizionati in modo tale da avere un percorso del materiale plastico nella cavità il più breve possibile, allo scopo di ridurre le perdite di pressione e di calore.</a:t>
            </a:r>
          </a:p>
          <a:p>
            <a:pPr algn="just"/>
            <a:r>
              <a:rPr lang="it-IT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Nelle simulazioni effettuate in particolare sono state effettuate analisi di riempimento (Fig. 4), ritiro volumetrico (Fig. 5) e  deformazione (Fig. 6).</a:t>
            </a:r>
          </a:p>
        </p:txBody>
      </p:sp>
      <p:pic>
        <p:nvPicPr>
          <p:cNvPr id="30" name="Immagine 2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5960" y="6029548"/>
            <a:ext cx="1003677" cy="306362"/>
          </a:xfrm>
          <a:prstGeom prst="rect">
            <a:avLst/>
          </a:prstGeom>
          <a:noFill/>
        </p:spPr>
      </p:pic>
      <p:pic>
        <p:nvPicPr>
          <p:cNvPr id="31" name="Immagine 3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714" y="5964690"/>
            <a:ext cx="1034323" cy="434931"/>
          </a:xfrm>
          <a:prstGeom prst="rect">
            <a:avLst/>
          </a:prstGeom>
          <a:noFill/>
        </p:spPr>
      </p:pic>
      <p:pic>
        <p:nvPicPr>
          <p:cNvPr id="32" name="Immagine 31" descr="PA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32" y="6047546"/>
            <a:ext cx="816733" cy="1894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3" name="Immagine 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28" y="5986380"/>
            <a:ext cx="847379" cy="28175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36" name="Connettore 1 35"/>
          <p:cNvCxnSpPr/>
          <p:nvPr/>
        </p:nvCxnSpPr>
        <p:spPr>
          <a:xfrm>
            <a:off x="-960" y="5671888"/>
            <a:ext cx="1219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44" y="3135502"/>
            <a:ext cx="2747047" cy="1107784"/>
          </a:xfrm>
          <a:prstGeom prst="rect">
            <a:avLst/>
          </a:prstGeom>
          <a:noFill/>
        </p:spPr>
      </p:pic>
      <p:pic>
        <p:nvPicPr>
          <p:cNvPr id="38" name="Immagin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727" y="4680011"/>
            <a:ext cx="1736831" cy="92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/>
          <p:cNvSpPr txBox="1"/>
          <p:nvPr/>
        </p:nvSpPr>
        <p:spPr>
          <a:xfrm>
            <a:off x="11157710" y="1989390"/>
            <a:ext cx="686395" cy="2753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Fig.1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1489742" y="3550894"/>
            <a:ext cx="664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Fig.2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10825677" y="5084426"/>
            <a:ext cx="664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Fig.3</a:t>
            </a:r>
            <a:endParaRPr lang="it-IT" sz="1200" b="1" dirty="0"/>
          </a:p>
        </p:txBody>
      </p:sp>
      <p:sp>
        <p:nvSpPr>
          <p:cNvPr id="27" name="Rettangolo 26"/>
          <p:cNvSpPr/>
          <p:nvPr/>
        </p:nvSpPr>
        <p:spPr>
          <a:xfrm>
            <a:off x="0" y="1166439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Struttura Ospitante</a:t>
            </a:r>
          </a:p>
          <a:p>
            <a:pPr algn="just"/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SAPA s.r.l. </a:t>
            </a:r>
            <a:r>
              <a:rPr lang="it-IT" sz="1400" dirty="0"/>
              <a:t>Via Appia Est 1, 82011 ARPAIA (BN)</a:t>
            </a:r>
            <a:endParaRPr lang="it-IT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697" y="6017287"/>
            <a:ext cx="1003677" cy="306362"/>
          </a:xfrm>
          <a:prstGeom prst="rect">
            <a:avLst/>
          </a:prstGeom>
          <a:noFill/>
        </p:spPr>
      </p:pic>
      <p:pic>
        <p:nvPicPr>
          <p:cNvPr id="18" name="Immagin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51" y="5952429"/>
            <a:ext cx="1034323" cy="434931"/>
          </a:xfrm>
          <a:prstGeom prst="rect">
            <a:avLst/>
          </a:prstGeom>
          <a:noFill/>
        </p:spPr>
      </p:pic>
      <p:pic>
        <p:nvPicPr>
          <p:cNvPr id="19" name="Immagine 18" descr="PA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69" y="6035285"/>
            <a:ext cx="816733" cy="1894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magin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65" y="5974119"/>
            <a:ext cx="847379" cy="2817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Immagine 20" descr="Ministro per la Coesione Territoria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35" y="6005339"/>
            <a:ext cx="1559319" cy="2493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ttangolo 21"/>
          <p:cNvSpPr/>
          <p:nvPr/>
        </p:nvSpPr>
        <p:spPr>
          <a:xfrm>
            <a:off x="0" y="6341784"/>
            <a:ext cx="12191999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“Frontiere della sicurezza automobilistica”</a:t>
            </a:r>
            <a:endParaRPr lang="it-IT" sz="9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9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APPS4SAFETY</a:t>
            </a:r>
            <a:endParaRPr lang="it-IT" sz="9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(Codice identificativo progetto: PON03PE_00159_3</a:t>
            </a:r>
            <a:r>
              <a:rPr lang="it-IT" sz="1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-121981" y="5675624"/>
            <a:ext cx="12192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- "Creazione di nuovi Distretti e/o nuove Aggregazioni Pubblico - Private "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Intervento di formazione PON03PE_00159_3</a:t>
            </a:r>
            <a:endParaRPr lang="it-IT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Crash_stl_mesh_2_mm_Pa6ABSFill_time_image.gif" descr="C:\Users\utente\Desktop\Crash_stl\Crash_box_01_04\report\Crash_stl_mesh_2_mm_Pa6ABS\Crash_stl_mesh_2_mm_Pa6ABSFill_time_image.gif"/>
          <p:cNvPicPr>
            <a:picLocks noChangeAspect="1"/>
          </p:cNvPicPr>
          <p:nvPr/>
        </p:nvPicPr>
        <p:blipFill>
          <a:blip r:embed="rId7" r:link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8" y="779016"/>
            <a:ext cx="2366981" cy="148483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91" y="915458"/>
            <a:ext cx="3630875" cy="1336119"/>
          </a:xfrm>
          <a:prstGeom prst="rect">
            <a:avLst/>
          </a:prstGeom>
          <a:noFill/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55" y="932426"/>
            <a:ext cx="3480199" cy="1319151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-12701" y="2828967"/>
            <a:ext cx="122032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Conclusioni</a:t>
            </a:r>
          </a:p>
          <a:p>
            <a:pPr algn="just"/>
            <a:r>
              <a:rPr lang="it-IT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risultati delle simulazioni di stampaggio al </a:t>
            </a:r>
            <a:r>
              <a:rPr lang="it-IT" sz="1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MoldFlow</a:t>
            </a:r>
            <a:r>
              <a:rPr lang="it-IT" sz="1200" baseline="30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it-IT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non hanno evidenziato problemi di fattibilità tecnologica del componente ed è stata inoltre effettuata un’attività di ricerca su ulteriori materiali plastici di possibile applicazione per il componente in oggetto.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0" y="3658568"/>
            <a:ext cx="1219056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effectLst/>
                <a:ea typeface="Times New Roman" panose="02020603050405020304" pitchFamily="18" charset="0"/>
              </a:rPr>
              <a:t>Altre attività svolte in azienda</a:t>
            </a:r>
          </a:p>
          <a:p>
            <a:r>
              <a:rPr lang="it-IT" sz="1200" dirty="0"/>
              <a:t>Studio del processo di stampaggio ad iniezione di materiali termoplastici</a:t>
            </a:r>
            <a:endParaRPr lang="it-IT" sz="1200" dirty="0" smtClean="0">
              <a:effectLst/>
            </a:endParaRPr>
          </a:p>
          <a:p>
            <a:r>
              <a:rPr lang="it-IT" sz="1200" dirty="0"/>
              <a:t>Analisi dei parametri di processo dello stampaggio ad iniezione</a:t>
            </a:r>
            <a:endParaRPr lang="it-IT" sz="1200" dirty="0" smtClean="0">
              <a:effectLst/>
            </a:endParaRPr>
          </a:p>
          <a:p>
            <a:r>
              <a:rPr lang="it-IT" sz="1200" dirty="0"/>
              <a:t>Simulazione mediante software dello stampaggio a iniezione di parti in plastica.</a:t>
            </a:r>
            <a:endParaRPr lang="it-IT" sz="1200" dirty="0" smtClean="0">
              <a:effectLst/>
            </a:endParaRPr>
          </a:p>
          <a:p>
            <a:r>
              <a:rPr lang="it-IT" sz="1200" dirty="0"/>
              <a:t>Caratterizzazione meccanica, termica e reologica di materiali termoplastici secondo capitolato FCA</a:t>
            </a:r>
            <a:endParaRPr lang="it-IT" sz="1200" dirty="0" smtClean="0">
              <a:effectLst/>
            </a:endParaRPr>
          </a:p>
          <a:p>
            <a:r>
              <a:rPr lang="it-IT" sz="1200" dirty="0"/>
              <a:t>Controllo qualità prodotto/analisi dei difetti di stampaggio</a:t>
            </a:r>
            <a:endParaRPr lang="it-IT" sz="1200" dirty="0" smtClean="0">
              <a:effectLst/>
            </a:endParaRPr>
          </a:p>
          <a:p>
            <a:r>
              <a:rPr lang="it-IT" sz="1200" dirty="0"/>
              <a:t>Analisi di fattibilità dello stampo: Angolo di sformo e sottosquadri</a:t>
            </a:r>
            <a:endParaRPr lang="it-IT" sz="1200" dirty="0" smtClean="0">
              <a:effectLst/>
            </a:endParaRPr>
          </a:p>
          <a:p>
            <a:r>
              <a:rPr lang="it-IT" sz="1200" dirty="0"/>
              <a:t>Definizione di soluzioni progettuali per modifica componenti e relativo stampi </a:t>
            </a:r>
            <a:endParaRPr lang="it-IT" sz="1200" dirty="0" smtClean="0">
              <a:effectLst/>
            </a:endParaRPr>
          </a:p>
          <a:p>
            <a:r>
              <a:rPr lang="it-IT" sz="1200" dirty="0"/>
              <a:t>Collaborazione con Metrologia </a:t>
            </a:r>
            <a:endParaRPr lang="it-IT" sz="1200" dirty="0" smtClean="0">
              <a:effectLst/>
            </a:endParaRPr>
          </a:p>
          <a:p>
            <a:r>
              <a:rPr lang="it-IT" sz="1200" dirty="0"/>
              <a:t>Manutenzione delle macchine per lo stampaggio ad </a:t>
            </a:r>
            <a:r>
              <a:rPr lang="it-IT" sz="1200" dirty="0" smtClean="0"/>
              <a:t>iniezione</a:t>
            </a:r>
            <a:endParaRPr lang="it-IT" sz="1200" dirty="0" smtClean="0">
              <a:effectLst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436345" y="2350054"/>
            <a:ext cx="664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Fig.4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399813" y="2352265"/>
            <a:ext cx="664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Fig.5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9363281" y="2352335"/>
            <a:ext cx="664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Fig.6</a:t>
            </a:r>
            <a:endParaRPr lang="it-IT" sz="1200" b="1" dirty="0"/>
          </a:p>
        </p:txBody>
      </p:sp>
      <p:cxnSp>
        <p:nvCxnSpPr>
          <p:cNvPr id="35" name="Connettore 1 34"/>
          <p:cNvCxnSpPr/>
          <p:nvPr/>
        </p:nvCxnSpPr>
        <p:spPr>
          <a:xfrm>
            <a:off x="-960" y="5671888"/>
            <a:ext cx="1219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5204378" y="149098"/>
            <a:ext cx="1782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effectLst/>
                <a:ea typeface="Times New Roman" panose="02020603050405020304" pitchFamily="18" charset="0"/>
              </a:rPr>
              <a:t>Training on the job</a:t>
            </a:r>
          </a:p>
        </p:txBody>
      </p:sp>
    </p:spTree>
    <p:extLst>
      <p:ext uri="{BB962C8B-B14F-4D97-AF65-F5344CB8AC3E}">
        <p14:creationId xmlns:p14="http://schemas.microsoft.com/office/powerpoint/2010/main" val="31361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936</Words>
  <Application>Microsoft Office PowerPoint</Application>
  <PresentationFormat>Widescreen</PresentationFormat>
  <Paragraphs>102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greyfox</dc:creator>
  <cp:lastModifiedBy>greyfox</cp:lastModifiedBy>
  <cp:revision>47</cp:revision>
  <dcterms:created xsi:type="dcterms:W3CDTF">2016-10-19T08:07:27Z</dcterms:created>
  <dcterms:modified xsi:type="dcterms:W3CDTF">2016-10-20T09:13:40Z</dcterms:modified>
</cp:coreProperties>
</file>