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F7708-980D-4C64-86C8-23E1AEA91609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220BB-6C86-4B98-811E-D58E099D732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Avviso n. 713/Ric. del 29/10/2010 - Titolo III - "Creazione di nuovi Distretti e/o nuove Aggregazioni Pubblico - Private "</a:t>
            </a:r>
          </a:p>
          <a:p>
            <a:pPr algn="ctr"/>
            <a:r>
              <a:rPr lang="it-IT" dirty="0"/>
              <a:t>Intervento di formazione PON03PE_00159_3</a:t>
            </a:r>
          </a:p>
        </p:txBody>
      </p:sp>
      <p:pic>
        <p:nvPicPr>
          <p:cNvPr id="5" name="Immagin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268760"/>
            <a:ext cx="1250864" cy="600710"/>
          </a:xfrm>
          <a:prstGeom prst="rect">
            <a:avLst/>
          </a:prstGeom>
          <a:noFill/>
        </p:spPr>
      </p:pic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1054443" cy="55193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96752"/>
            <a:ext cx="1283816" cy="852290"/>
          </a:xfrm>
          <a:prstGeom prst="rect">
            <a:avLst/>
          </a:prstGeom>
          <a:noFill/>
        </p:spPr>
      </p:pic>
      <p:pic>
        <p:nvPicPr>
          <p:cNvPr id="8" name="Immagine 7" descr="Ministro per la Coesione Territorial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412776"/>
            <a:ext cx="1745134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PAC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1013254" cy="36941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132856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“Frontiere della sicurezza automobilistica”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APPS4SAFETY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(Codice identificativo progetto: PON03PE_00159_3)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763688" y="328498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 smtClean="0"/>
              <a:t>Abstract</a:t>
            </a:r>
            <a:r>
              <a:rPr lang="it-IT" sz="3200" b="1" dirty="0" smtClean="0"/>
              <a:t> relazione attività</a:t>
            </a:r>
            <a:endParaRPr lang="it-IT" sz="3200" b="1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4149080"/>
            <a:ext cx="19335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3419872" y="436510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987824" y="3944089"/>
            <a:ext cx="597666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Cognome e nome: 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Santoro Luca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Luogo di nascita: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Salerno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Data di nascita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21/03/1982</a:t>
            </a:r>
          </a:p>
          <a:p>
            <a:pPr lvl="0">
              <a:buFont typeface="Arial" pitchFamily="34" charset="0"/>
              <a:buChar char="•"/>
            </a:pPr>
            <a:r>
              <a:rPr lang="it-IT" sz="1200" dirty="0"/>
              <a:t>Gennaio 2009 – Novembre 2013 </a:t>
            </a:r>
            <a:r>
              <a:rPr lang="it-IT" sz="1200" b="1" dirty="0"/>
              <a:t>Dottorato internazionale all’università di Padova e all’università di Nizza (Francia)</a:t>
            </a:r>
            <a:r>
              <a:rPr lang="it-IT" sz="1200" dirty="0"/>
              <a:t> discusso con una commissione internazionale. Titolo della tesi: “Stellar rotation and </a:t>
            </a:r>
            <a:r>
              <a:rPr lang="it-IT" sz="1200" dirty="0" err="1"/>
              <a:t>determination</a:t>
            </a:r>
            <a:r>
              <a:rPr lang="it-IT" sz="1200" dirty="0"/>
              <a:t> </a:t>
            </a:r>
            <a:r>
              <a:rPr lang="it-IT" sz="1200" dirty="0" err="1"/>
              <a:t>of</a:t>
            </a:r>
            <a:r>
              <a:rPr lang="it-IT" sz="1200" dirty="0"/>
              <a:t> stellar </a:t>
            </a:r>
            <a:r>
              <a:rPr lang="it-IT" sz="1200" dirty="0" err="1"/>
              <a:t>ages</a:t>
            </a:r>
            <a:r>
              <a:rPr lang="it-IT" sz="1200" dirty="0"/>
              <a:t>”.</a:t>
            </a:r>
          </a:p>
          <a:p>
            <a:pPr lvl="0">
              <a:buFont typeface="Arial" pitchFamily="34" charset="0"/>
              <a:buChar char="•"/>
            </a:pPr>
            <a:r>
              <a:rPr lang="it-IT" sz="1200" dirty="0"/>
              <a:t>Dicembre 2010 – Novembre 2011 </a:t>
            </a:r>
            <a:r>
              <a:rPr lang="it-IT" sz="1200" b="1" dirty="0"/>
              <a:t>borsa di studio all’Osservatorio di Padova</a:t>
            </a:r>
            <a:r>
              <a:rPr lang="it-IT" sz="1200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it-IT" sz="1200" dirty="0"/>
              <a:t>1/11/2008 – 30/09/2010 </a:t>
            </a:r>
            <a:r>
              <a:rPr lang="it-IT" sz="1200" b="1" dirty="0"/>
              <a:t>CNRS</a:t>
            </a:r>
            <a:r>
              <a:rPr lang="it-IT" sz="1200" dirty="0"/>
              <a:t> ( </a:t>
            </a:r>
            <a:r>
              <a:rPr lang="it-IT" sz="1200" dirty="0" err="1"/>
              <a:t>Centre</a:t>
            </a:r>
            <a:r>
              <a:rPr lang="it-IT" sz="1200" dirty="0"/>
              <a:t> National de la </a:t>
            </a:r>
            <a:r>
              <a:rPr lang="it-IT" sz="1200" dirty="0" err="1"/>
              <a:t>Recherche</a:t>
            </a:r>
            <a:r>
              <a:rPr lang="it-IT" sz="1200" dirty="0"/>
              <a:t> </a:t>
            </a:r>
            <a:r>
              <a:rPr lang="it-IT" sz="1200" dirty="0" err="1"/>
              <a:t>Scientifique</a:t>
            </a:r>
            <a:r>
              <a:rPr lang="it-IT" sz="1200" dirty="0"/>
              <a:t>), </a:t>
            </a:r>
            <a:r>
              <a:rPr lang="it-IT" sz="1200" b="1" dirty="0"/>
              <a:t>contratto di ricerca n. 101774 del 24-10-2008</a:t>
            </a:r>
            <a:r>
              <a:rPr lang="it-IT" sz="1200" dirty="0"/>
              <a:t>, in Marie Curie </a:t>
            </a:r>
            <a:r>
              <a:rPr lang="it-IT" sz="1200" dirty="0" err="1"/>
              <a:t>Research</a:t>
            </a:r>
            <a:r>
              <a:rPr lang="it-IT" sz="1200" dirty="0"/>
              <a:t> Training Network per il progetto ELSA (</a:t>
            </a:r>
            <a:r>
              <a:rPr lang="it-IT" sz="1200" dirty="0" err="1"/>
              <a:t>European</a:t>
            </a:r>
            <a:r>
              <a:rPr lang="it-IT" sz="1200" dirty="0"/>
              <a:t> Leadership in </a:t>
            </a:r>
            <a:r>
              <a:rPr lang="it-IT" sz="1200" dirty="0" err="1"/>
              <a:t>Space</a:t>
            </a:r>
            <a:r>
              <a:rPr lang="it-IT" sz="1200" dirty="0"/>
              <a:t> </a:t>
            </a:r>
            <a:r>
              <a:rPr lang="it-IT" sz="1200" dirty="0" err="1"/>
              <a:t>Astrometry</a:t>
            </a:r>
            <a:r>
              <a:rPr lang="it-IT" sz="1200" dirty="0"/>
              <a:t>) al “</a:t>
            </a:r>
            <a:r>
              <a:rPr lang="it-IT" sz="1200" dirty="0" err="1"/>
              <a:t>Observatoire</a:t>
            </a:r>
            <a:r>
              <a:rPr lang="it-IT" sz="1200" dirty="0"/>
              <a:t> de la cote d’</a:t>
            </a:r>
            <a:r>
              <a:rPr lang="it-IT" sz="1200" dirty="0" err="1"/>
              <a:t>azur</a:t>
            </a:r>
            <a:r>
              <a:rPr lang="it-IT" sz="1200" dirty="0"/>
              <a:t>” (OCA) a Nizza (Francia). </a:t>
            </a:r>
          </a:p>
          <a:p>
            <a:pPr lvl="0">
              <a:buFont typeface="Arial" pitchFamily="34" charset="0"/>
              <a:buChar char="•"/>
            </a:pPr>
            <a:r>
              <a:rPr lang="it-IT" sz="1200" dirty="0"/>
              <a:t>22/05/2008 – Laurea specialistica in Fisica all’università di Salerno (voto di laurea: 110/</a:t>
            </a:r>
            <a:r>
              <a:rPr lang="it-IT" sz="1200" dirty="0" err="1"/>
              <a:t>110</a:t>
            </a:r>
            <a:r>
              <a:rPr lang="it-IT" sz="1200" dirty="0"/>
              <a:t> </a:t>
            </a:r>
            <a:r>
              <a:rPr lang="it-IT" sz="1200" dirty="0" err="1"/>
              <a:t>cum</a:t>
            </a:r>
            <a:r>
              <a:rPr lang="it-IT" sz="1200" dirty="0"/>
              <a:t> </a:t>
            </a:r>
            <a:r>
              <a:rPr lang="it-IT" sz="1200" dirty="0" err="1"/>
              <a:t>laudae</a:t>
            </a:r>
            <a:r>
              <a:rPr lang="it-IT" sz="1200" dirty="0"/>
              <a:t>). </a:t>
            </a:r>
            <a:r>
              <a:rPr lang="en-US" sz="1200" dirty="0" err="1"/>
              <a:t>Titolo</a:t>
            </a:r>
            <a:r>
              <a:rPr lang="en-US" sz="1200" dirty="0"/>
              <a:t> </a:t>
            </a:r>
            <a:r>
              <a:rPr lang="en-US" sz="1200" dirty="0" err="1"/>
              <a:t>della</a:t>
            </a:r>
            <a:r>
              <a:rPr lang="en-US" sz="1200" dirty="0"/>
              <a:t> </a:t>
            </a:r>
            <a:r>
              <a:rPr lang="en-US" sz="1200" dirty="0" err="1"/>
              <a:t>tesi</a:t>
            </a:r>
            <a:r>
              <a:rPr lang="en-US" sz="1200" dirty="0"/>
              <a:t>: “</a:t>
            </a:r>
            <a:r>
              <a:rPr lang="en-US" sz="1200" dirty="0" err="1"/>
              <a:t>Microlensing</a:t>
            </a:r>
            <a:r>
              <a:rPr lang="en-US" sz="1200" dirty="0"/>
              <a:t> towards LMC: comparison of the experiments MACHO and EROS” (</a:t>
            </a:r>
            <a:r>
              <a:rPr lang="en-US" sz="1200" dirty="0" err="1"/>
              <a:t>relatori</a:t>
            </a:r>
            <a:r>
              <a:rPr lang="en-US" sz="1200" dirty="0"/>
              <a:t>: </a:t>
            </a:r>
            <a:r>
              <a:rPr lang="en-US" sz="1200" dirty="0" err="1"/>
              <a:t>prof</a:t>
            </a:r>
            <a:r>
              <a:rPr lang="en-US" sz="1200" dirty="0"/>
              <a:t>. G. </a:t>
            </a:r>
            <a:r>
              <a:rPr lang="en-US" sz="1200" dirty="0" err="1"/>
              <a:t>Scarpetta</a:t>
            </a:r>
            <a:r>
              <a:rPr lang="en-US" sz="1200" dirty="0"/>
              <a:t> and </a:t>
            </a:r>
            <a:r>
              <a:rPr lang="en-US" sz="1200" dirty="0" err="1"/>
              <a:t>dott</a:t>
            </a:r>
            <a:r>
              <a:rPr lang="en-US" sz="1200" dirty="0"/>
              <a:t>. </a:t>
            </a:r>
            <a:r>
              <a:rPr lang="it-IT" sz="1200" dirty="0"/>
              <a:t>G. </a:t>
            </a:r>
            <a:r>
              <a:rPr lang="it-IT" sz="1200" dirty="0" err="1"/>
              <a:t>Lambiase</a:t>
            </a:r>
            <a:r>
              <a:rPr lang="it-IT" sz="1200" dirty="0"/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Avviso n. 713/Ric. del 29/10/2010 - Titolo III - "Creazione di nuovi Distretti e/o nuove Aggregazioni Pubblico - Private "</a:t>
            </a:r>
          </a:p>
          <a:p>
            <a:pPr algn="ctr"/>
            <a:r>
              <a:rPr lang="it-IT" dirty="0"/>
              <a:t>Intervento di formazione PON03PE_00159_3</a:t>
            </a:r>
          </a:p>
        </p:txBody>
      </p:sp>
      <p:pic>
        <p:nvPicPr>
          <p:cNvPr id="5" name="Immagin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268760"/>
            <a:ext cx="1250864" cy="600710"/>
          </a:xfrm>
          <a:prstGeom prst="rect">
            <a:avLst/>
          </a:prstGeom>
          <a:noFill/>
        </p:spPr>
      </p:pic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1054443" cy="55193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96752"/>
            <a:ext cx="1283816" cy="852290"/>
          </a:xfrm>
          <a:prstGeom prst="rect">
            <a:avLst/>
          </a:prstGeom>
          <a:noFill/>
        </p:spPr>
      </p:pic>
      <p:pic>
        <p:nvPicPr>
          <p:cNvPr id="8" name="Immagine 7" descr="Ministro per la Coesione Territorial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412776"/>
            <a:ext cx="1745134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PAC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1013254" cy="36941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2132856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“Frontiere della sicurezza automobilistica”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APPS4SAFETY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(Codice identificativo progetto: PON03PE_00159_3)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1560" y="3429000"/>
            <a:ext cx="79208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L’attività svolta nell’ambito del progetto APPS4SAFETY durante il training on the job si è concentrata sulla fattibilità dell’integrazione di modelli di dinamica veicolo con software per la costruzione di scenari di test per funzionalità ADAS. La prima parte del training è stata la fase di analisi di diversi </a:t>
            </a:r>
            <a:r>
              <a:rPr lang="it-IT" sz="1600" dirty="0" err="1"/>
              <a:t>tool</a:t>
            </a:r>
            <a:r>
              <a:rPr lang="it-IT" sz="1600" dirty="0"/>
              <a:t>, in modo da poter selezionare i più adatti alle attività successive. </a:t>
            </a:r>
            <a:r>
              <a:rPr lang="it-IT" sz="1600" dirty="0" smtClean="0"/>
              <a:t>Essa </a:t>
            </a:r>
            <a:r>
              <a:rPr lang="it-IT" sz="1600" dirty="0"/>
              <a:t>si è concentrata sui seguenti </a:t>
            </a:r>
            <a:r>
              <a:rPr lang="it-IT" sz="1600" dirty="0" err="1"/>
              <a:t>tool</a:t>
            </a:r>
            <a:r>
              <a:rPr lang="it-IT" sz="1600" dirty="0"/>
              <a:t>: IPG </a:t>
            </a:r>
            <a:r>
              <a:rPr lang="it-IT" sz="1600" dirty="0" err="1"/>
              <a:t>CarMaker</a:t>
            </a:r>
            <a:r>
              <a:rPr lang="it-IT" sz="1600" dirty="0"/>
              <a:t>, ASM </a:t>
            </a:r>
            <a:r>
              <a:rPr lang="it-IT" sz="1600" dirty="0" err="1"/>
              <a:t>dSpace</a:t>
            </a:r>
            <a:r>
              <a:rPr lang="it-IT" sz="1600" dirty="0"/>
              <a:t>, </a:t>
            </a:r>
            <a:r>
              <a:rPr lang="it-IT" sz="1600" dirty="0" err="1"/>
              <a:t>VI-Grade</a:t>
            </a:r>
            <a:r>
              <a:rPr lang="it-IT" sz="1600" dirty="0"/>
              <a:t>, </a:t>
            </a:r>
            <a:r>
              <a:rPr lang="it-IT" sz="1600" dirty="0" err="1"/>
              <a:t>Prescan</a:t>
            </a:r>
            <a:r>
              <a:rPr lang="it-IT" sz="1600" dirty="0"/>
              <a:t>, </a:t>
            </a:r>
            <a:r>
              <a:rPr lang="it-IT" sz="1600" dirty="0" err="1"/>
              <a:t>CarSim</a:t>
            </a:r>
            <a:r>
              <a:rPr lang="it-IT" sz="1600" dirty="0"/>
              <a:t>, (tutti compatibili alla </a:t>
            </a:r>
            <a:r>
              <a:rPr lang="it-IT" sz="1600" dirty="0" err="1"/>
              <a:t>co-simulazione</a:t>
            </a:r>
            <a:r>
              <a:rPr lang="it-IT" sz="1600" dirty="0"/>
              <a:t> con modelli sviluppati in ambiente </a:t>
            </a:r>
            <a:r>
              <a:rPr lang="it-IT" sz="1600" dirty="0" err="1"/>
              <a:t>Matlab</a:t>
            </a:r>
            <a:r>
              <a:rPr lang="it-IT" sz="1600" dirty="0"/>
              <a:t> </a:t>
            </a:r>
            <a:r>
              <a:rPr lang="it-IT" sz="1600" dirty="0" err="1"/>
              <a:t>Simulink</a:t>
            </a:r>
            <a:r>
              <a:rPr lang="it-IT" sz="1600" dirty="0"/>
              <a:t>) e Harcasim4HIL (un </a:t>
            </a:r>
            <a:r>
              <a:rPr lang="it-IT" sz="1600" dirty="0" err="1"/>
              <a:t>tool</a:t>
            </a:r>
            <a:r>
              <a:rPr lang="it-IT" sz="1600" dirty="0"/>
              <a:t> di simulazione della dinamica del veicolo, interno a FCA e sviluppato in ambiente </a:t>
            </a:r>
            <a:r>
              <a:rPr lang="it-IT" sz="1600" dirty="0" err="1"/>
              <a:t>Matlab</a:t>
            </a:r>
            <a:r>
              <a:rPr lang="it-IT" sz="1600" dirty="0"/>
              <a:t> </a:t>
            </a:r>
            <a:r>
              <a:rPr lang="it-IT" sz="1600" dirty="0" err="1"/>
              <a:t>Simulink</a:t>
            </a:r>
            <a:r>
              <a:rPr lang="it-IT" sz="1600" dirty="0"/>
              <a:t>). Tale attività aveva come obiettivo finale la scelta di una </a:t>
            </a:r>
            <a:r>
              <a:rPr lang="it-IT" sz="1600" dirty="0" err="1"/>
              <a:t>toolchain</a:t>
            </a:r>
            <a:r>
              <a:rPr lang="it-IT" sz="1600" dirty="0"/>
              <a:t>, in grado di poter creare scenari con modelli di dinamica del veicolo modulari e integrabili con modelli di logiche ADAS per permettere il </a:t>
            </a:r>
            <a:r>
              <a:rPr lang="it-IT" sz="1600" dirty="0" err="1"/>
              <a:t>testing</a:t>
            </a:r>
            <a:r>
              <a:rPr lang="it-IT" sz="1600" dirty="0"/>
              <a:t> delle stesse in </a:t>
            </a:r>
            <a:r>
              <a:rPr lang="it-IT" sz="1600" dirty="0" err="1"/>
              <a:t>Model-in-the-loop</a:t>
            </a:r>
            <a:r>
              <a:rPr lang="it-IT" sz="1600" dirty="0"/>
              <a:t> (MIL), compatibile con l'ambiente </a:t>
            </a:r>
            <a:r>
              <a:rPr lang="it-IT" sz="1600" dirty="0" err="1"/>
              <a:t>Matlab</a:t>
            </a:r>
            <a:r>
              <a:rPr lang="it-IT" sz="1600" dirty="0"/>
              <a:t> </a:t>
            </a:r>
            <a:r>
              <a:rPr lang="it-IT" sz="1600" dirty="0" err="1"/>
              <a:t>Simulink</a:t>
            </a:r>
            <a:r>
              <a:rPr lang="it-IT" sz="1600" dirty="0"/>
              <a:t> e adatto all'uso in applicazioni </a:t>
            </a:r>
            <a:r>
              <a:rPr lang="it-IT" sz="1600" dirty="0" err="1"/>
              <a:t>real</a:t>
            </a:r>
            <a:r>
              <a:rPr lang="it-IT" sz="1600" dirty="0"/>
              <a:t> </a:t>
            </a:r>
            <a:r>
              <a:rPr lang="it-IT" sz="1600" dirty="0" err="1"/>
              <a:t>time</a:t>
            </a:r>
            <a:r>
              <a:rPr lang="it-IT" sz="1600" dirty="0"/>
              <a:t>, in particolare per lo sviluppo di simulatori </a:t>
            </a:r>
            <a:r>
              <a:rPr lang="it-IT" sz="1600" dirty="0" err="1"/>
              <a:t>Hardware-in-the-loop</a:t>
            </a:r>
            <a:r>
              <a:rPr lang="it-IT" sz="1600" dirty="0"/>
              <a:t> (HIL).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Avviso n. 713/Ric. del 29/10/2010 - Titolo III - "Creazione di nuovi Distretti e/o nuove Aggregazioni Pubblico - Private "</a:t>
            </a:r>
          </a:p>
          <a:p>
            <a:pPr algn="ctr"/>
            <a:r>
              <a:rPr lang="it-IT" dirty="0"/>
              <a:t>Intervento di formazione PON03PE_00159_3</a:t>
            </a:r>
          </a:p>
        </p:txBody>
      </p:sp>
      <p:pic>
        <p:nvPicPr>
          <p:cNvPr id="5" name="Immagin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268760"/>
            <a:ext cx="1250864" cy="600710"/>
          </a:xfrm>
          <a:prstGeom prst="rect">
            <a:avLst/>
          </a:prstGeom>
          <a:noFill/>
        </p:spPr>
      </p:pic>
      <p:pic>
        <p:nvPicPr>
          <p:cNvPr id="6" name="Immagin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1054443" cy="55193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96752"/>
            <a:ext cx="1283816" cy="852290"/>
          </a:xfrm>
          <a:prstGeom prst="rect">
            <a:avLst/>
          </a:prstGeom>
          <a:noFill/>
        </p:spPr>
      </p:pic>
      <p:pic>
        <p:nvPicPr>
          <p:cNvPr id="8" name="Immagine 7" descr="Ministro per la Coesione Territorial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412776"/>
            <a:ext cx="1745134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 descr="PAC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1013254" cy="36941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2132856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“Frontiere della sicurezza automobilistica”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APPS4SAFETY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(Codice identificativo progetto: PON03PE_00159_3)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27584" y="3212976"/>
            <a:ext cx="7344816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Tale attività aveva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come obiettivo finale la scelta di una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toolchain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in grado di poter creare scenari con modelli di dinamica del veicolo modulari e integrabili con modelli di logiche ADAS per permettere il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testing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delle stesse in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Model-in-the-loop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(MIL), compatibile con l'ambiente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Matlab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Simulink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 adatto all'uso in applicazioni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real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time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in particolare per lo sviluppo di simulatori </a:t>
            </a: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Hardware-in-the-loop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(HIL). </a:t>
            </a:r>
            <a:r>
              <a:rPr lang="it-IT" sz="1600" dirty="0"/>
              <a:t>L’attività si è focalizzata sulla possibilità di integrare le potenzialità dei software </a:t>
            </a:r>
            <a:r>
              <a:rPr lang="it-IT" sz="1600" dirty="0" err="1"/>
              <a:t>Prescan</a:t>
            </a:r>
            <a:r>
              <a:rPr lang="it-IT" sz="1600" dirty="0"/>
              <a:t>, VI-CarRealTime17, ASM </a:t>
            </a:r>
            <a:r>
              <a:rPr lang="it-IT" sz="1600" dirty="0" err="1"/>
              <a:t>dSpace</a:t>
            </a:r>
            <a:r>
              <a:rPr lang="it-IT" sz="1600" dirty="0"/>
              <a:t> e il modello di veicolo Harcasim4HIL in modo da poter costruire un pacchetto completo di creazione scenario e modello di veicolo da poter utilizzare in MIL in un primo </a:t>
            </a:r>
            <a:r>
              <a:rPr lang="it-IT" sz="1600" dirty="0" err="1"/>
              <a:t>step</a:t>
            </a:r>
            <a:r>
              <a:rPr lang="it-IT" sz="1600" dirty="0"/>
              <a:t>. </a:t>
            </a:r>
          </a:p>
          <a:p>
            <a:pPr algn="just"/>
            <a:r>
              <a:rPr lang="it-IT" sz="1600" dirty="0"/>
              <a:t>I software per la costruzione di scenari di traffico considerati per tale attività sono stati </a:t>
            </a:r>
            <a:r>
              <a:rPr lang="it-IT" sz="1600" dirty="0" err="1"/>
              <a:t>Prescan</a:t>
            </a:r>
            <a:r>
              <a:rPr lang="it-IT" sz="1600" dirty="0"/>
              <a:t> e ASM </a:t>
            </a:r>
            <a:r>
              <a:rPr lang="it-IT" sz="1600" dirty="0" err="1"/>
              <a:t>dSpace</a:t>
            </a:r>
            <a:r>
              <a:rPr lang="it-IT" sz="1600" dirty="0"/>
              <a:t>, mentre per i modelli di dinamica del veicolo sono stati presi in esame VI-CarRealTime17 e Harcasim4HIL.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632</Words>
  <Application>Microsoft Office PowerPoint</Application>
  <PresentationFormat>Presentazione su schermo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</dc:creator>
  <cp:lastModifiedBy>CeRICT scrl</cp:lastModifiedBy>
  <cp:revision>16</cp:revision>
  <dcterms:created xsi:type="dcterms:W3CDTF">2016-10-19T07:44:35Z</dcterms:created>
  <dcterms:modified xsi:type="dcterms:W3CDTF">2016-10-19T13:06:40Z</dcterms:modified>
</cp:coreProperties>
</file>