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1" r:id="rId2"/>
    <p:sldId id="282" r:id="rId3"/>
    <p:sldId id="28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749" autoAdjust="0"/>
    <p:restoredTop sz="98559" autoAdjust="0"/>
  </p:normalViewPr>
  <p:slideViewPr>
    <p:cSldViewPr>
      <p:cViewPr varScale="1">
        <p:scale>
          <a:sx n="78" d="100"/>
          <a:sy n="78" d="100"/>
        </p:scale>
        <p:origin x="88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55E9C-A103-4D1B-919C-7F887B9D2AD2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87097-7386-409D-B84B-47AF5ED265F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28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Warning and Arbitration Messages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E2F4-9C91-4E62-8B97-A3B75C2E503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93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Warning and Arbitration Messages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E2F4-9C91-4E62-8B97-A3B75C2E503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206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Warning and Arbitration Messages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E2F4-9C91-4E62-8B97-A3B75C2E503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51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S_lev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4"/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205400"/>
            <a:ext cx="6055533" cy="322075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l">
              <a:lnSpc>
                <a:spcPts val="2200"/>
              </a:lnSpc>
              <a:spcBef>
                <a:spcPts val="0"/>
              </a:spcBef>
              <a:buNone/>
              <a:defRPr sz="2200" b="1" i="0" u="none" kern="1200" baseline="0">
                <a:solidFill>
                  <a:schemeClr val="accent1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Title here</a:t>
            </a:r>
          </a:p>
        </p:txBody>
      </p:sp>
      <p:sp>
        <p:nvSpPr>
          <p:cNvPr id="12" name="Segnaposto numero diapositiva 6"/>
          <p:cNvSpPr>
            <a:spLocks noGrp="1"/>
          </p:cNvSpPr>
          <p:nvPr>
            <p:ph type="sldNum" sz="quarter" idx="4"/>
          </p:nvPr>
        </p:nvSpPr>
        <p:spPr>
          <a:xfrm>
            <a:off x="8451450" y="6588000"/>
            <a:ext cx="320558" cy="1995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aseline="0">
                <a:solidFill>
                  <a:schemeClr val="accent2"/>
                </a:solidFill>
                <a:latin typeface="+mn-lt"/>
              </a:defRPr>
            </a:lvl1pPr>
          </a:lstStyle>
          <a:p>
            <a:fld id="{9648F461-6B1C-CA42-A063-2DCE900AB2CB}" type="slidenum">
              <a:rPr lang="it-IT">
                <a:solidFill>
                  <a:srgbClr val="898C8A"/>
                </a:solidFill>
              </a:rPr>
              <a:pPr/>
              <a:t>‹N›</a:t>
            </a:fld>
            <a:endParaRPr lang="it-IT">
              <a:solidFill>
                <a:srgbClr val="898C8A"/>
              </a:solidFill>
            </a:endParaRP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endParaRPr lang="it-IT">
              <a:solidFill>
                <a:srgbClr val="898C8A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 smtClean="0">
                <a:solidFill>
                  <a:srgbClr val="898C8A"/>
                </a:solidFill>
              </a:rPr>
              <a:t>Warning and Arbitration Messages</a:t>
            </a:r>
            <a:endParaRPr lang="it-IT">
              <a:solidFill>
                <a:srgbClr val="898C8A"/>
              </a:solidFill>
            </a:endParaRP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21" hasCustomPrompt="1"/>
          </p:nvPr>
        </p:nvSpPr>
        <p:spPr>
          <a:xfrm>
            <a:off x="540000" y="1260000"/>
            <a:ext cx="8045200" cy="4924900"/>
          </a:xfrm>
          <a:prstGeom prst="rect">
            <a:avLst/>
          </a:prstGeom>
        </p:spPr>
        <p:txBody>
          <a:bodyPr vert="horz" lIns="0" tIns="0" rIns="0" bIns="0"/>
          <a:lstStyle>
            <a:lvl1pPr marL="284400" indent="-284400">
              <a:spcBef>
                <a:spcPts val="432"/>
              </a:spcBef>
              <a:buSzPct val="120000"/>
              <a:buFont typeface="Wingdings" charset="2"/>
              <a:buChar char="§"/>
              <a:defRPr sz="1800">
                <a:solidFill>
                  <a:schemeClr val="accent2"/>
                </a:solidFill>
              </a:defRPr>
            </a:lvl1pPr>
            <a:lvl2pPr>
              <a:spcBef>
                <a:spcPts val="384"/>
              </a:spcBef>
              <a:buSzPct val="100000"/>
              <a:buFont typeface="Arial"/>
              <a:buChar char="●"/>
              <a:defRPr sz="1600" baseline="0">
                <a:solidFill>
                  <a:schemeClr val="accent2"/>
                </a:solidFill>
              </a:defRPr>
            </a:lvl2pPr>
            <a:lvl3pPr marL="1198800" indent="-284400">
              <a:spcBef>
                <a:spcPts val="336"/>
              </a:spcBef>
              <a:buSzPct val="70000"/>
              <a:buFont typeface="Lucida Grande"/>
              <a:buChar char="▲"/>
              <a:defRPr sz="1400">
                <a:solidFill>
                  <a:schemeClr val="accent2"/>
                </a:solidFill>
              </a:defRPr>
            </a:lvl3pPr>
            <a:lvl4pPr marL="1544400" indent="-252000">
              <a:spcBef>
                <a:spcPts val="288"/>
              </a:spcBef>
              <a:buSzPct val="110000"/>
              <a:buFont typeface="Arial Bold Italic"/>
              <a:buChar char="□"/>
              <a:defRPr sz="1200" baseline="0">
                <a:solidFill>
                  <a:schemeClr val="accent2"/>
                </a:solidFill>
              </a:defRPr>
            </a:lvl4pPr>
            <a:lvl5pPr marL="2001600" indent="-252000">
              <a:spcBef>
                <a:spcPts val="600"/>
              </a:spcBef>
              <a:buSzPct val="130000"/>
              <a:buFont typeface="Arial"/>
              <a:buChar char="○"/>
              <a:defRPr sz="1200" baseline="0">
                <a:solidFill>
                  <a:schemeClr val="accent2"/>
                </a:solidFill>
              </a:defRPr>
            </a:lvl5pPr>
          </a:lstStyle>
          <a:p>
            <a:pPr lvl="0"/>
            <a:r>
              <a:rPr lang="it-IT" dirty="0" smtClean="0"/>
              <a:t>First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1"/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5440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Warning and Arbitration Messages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E2F4-9C91-4E62-8B97-A3B75C2E503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54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Warning and Arbitration Messages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E2F4-9C91-4E62-8B97-A3B75C2E503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00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Warning and Arbitration Messages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E2F4-9C91-4E62-8B97-A3B75C2E503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3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Warning and Arbitration Messages</a:t>
            </a:r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E2F4-9C91-4E62-8B97-A3B75C2E503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2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Warning and Arbitration Messages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E2F4-9C91-4E62-8B97-A3B75C2E503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886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Warning and Arbitration Messages</a:t>
            </a: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E2F4-9C91-4E62-8B97-A3B75C2E503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6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Warning and Arbitration Messages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E2F4-9C91-4E62-8B97-A3B75C2E503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17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Warning and Arbitration Messages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E2F4-9C91-4E62-8B97-A3B75C2E503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6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Warning and Arbitration Messages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9E2F4-9C91-4E62-8B97-A3B75C2E503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2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648F461-6B1C-CA42-A063-2DCE900AB2CB}" type="slidenum">
              <a:rPr lang="it-IT" smtClean="0">
                <a:solidFill>
                  <a:srgbClr val="898C8A"/>
                </a:solidFill>
              </a:rPr>
              <a:pPr/>
              <a:t>1</a:t>
            </a:fld>
            <a:endParaRPr lang="it-IT">
              <a:solidFill>
                <a:srgbClr val="898C8A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09945" y="260648"/>
            <a:ext cx="752411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dirty="0"/>
              <a:t>Avviso n. 713/Ric. del 29/10/2010 - Titolo III - "Creazione di nuovi Distretti e/o nuove Aggregazioni Pubblico - Private "</a:t>
            </a:r>
            <a:endParaRPr lang="en-US" sz="1200" dirty="0"/>
          </a:p>
          <a:p>
            <a:pPr algn="ctr"/>
            <a:r>
              <a:rPr lang="it-IT" sz="1200" dirty="0"/>
              <a:t>Intervento di formazione PON03PE_00159_3</a:t>
            </a:r>
            <a:endParaRPr lang="en-US" sz="1200" dirty="0"/>
          </a:p>
          <a:p>
            <a:pPr algn="ctr"/>
            <a:endParaRPr lang="en-US" dirty="0"/>
          </a:p>
        </p:txBody>
      </p:sp>
      <p:pic>
        <p:nvPicPr>
          <p:cNvPr id="10" name="Immagine 9" descr="Descrizione: C:\Users\Flavia\AppData\Local\Microsoft\Windows\INetCache\Content.Word\loghi ridotti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665" y="793522"/>
            <a:ext cx="6122670" cy="76327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asellaDiTesto 10"/>
          <p:cNvSpPr txBox="1"/>
          <p:nvPr/>
        </p:nvSpPr>
        <p:spPr>
          <a:xfrm>
            <a:off x="6173816" y="2132856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Pomigliano d’arco,  05/11/2016</a:t>
            </a:r>
            <a:endParaRPr lang="en-US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345579" y="2924944"/>
            <a:ext cx="65156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PRESENTAZIONE </a:t>
            </a:r>
            <a:r>
              <a:rPr lang="it-IT" b="1" dirty="0"/>
              <a:t>ATTIVITA’ di TRAINING ON THE JOB – MODULO B</a:t>
            </a:r>
            <a:endParaRPr lang="en-US" dirty="0"/>
          </a:p>
          <a:p>
            <a:pPr algn="ctr"/>
            <a:r>
              <a:rPr lang="it-IT" b="1" i="1" dirty="0"/>
              <a:t>APPS4SAFETY – Frontiere della sicurezza </a:t>
            </a:r>
            <a:r>
              <a:rPr lang="it-IT" b="1" i="1" dirty="0" smtClean="0"/>
              <a:t>automobilistica</a:t>
            </a:r>
          </a:p>
          <a:p>
            <a:pPr algn="ctr"/>
            <a:r>
              <a:rPr lang="it-IT" dirty="0"/>
              <a:t>(Codice identificativo progetto: PON03PE_00159_3)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809945" y="530672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Tutor:</a:t>
            </a:r>
          </a:p>
          <a:p>
            <a:r>
              <a:rPr lang="it-IT" sz="1200" b="1" dirty="0" smtClean="0"/>
              <a:t>Stefano Scala</a:t>
            </a:r>
            <a:endParaRPr lang="en-US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6173816" y="530672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Formando:</a:t>
            </a:r>
          </a:p>
          <a:p>
            <a:r>
              <a:rPr lang="it-IT" sz="1200" b="1" dirty="0" smtClean="0"/>
              <a:t>Vincenzo Sorrentino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7977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/>
          <p:cNvSpPr>
            <a:spLocks noGrp="1"/>
          </p:cNvSpPr>
          <p:nvPr>
            <p:ph type="body" sz="quarter" idx="21"/>
          </p:nvPr>
        </p:nvSpPr>
        <p:spPr>
          <a:xfrm>
            <a:off x="2359249" y="764704"/>
            <a:ext cx="6389215" cy="201622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Clr>
                <a:schemeClr val="accent1"/>
              </a:buClr>
              <a:buNone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Vincenzo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Sorrentino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nasce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Cercola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(NA)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il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26/02/1986.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Egli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riceve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laurea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triennale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specialistica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con lode in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ingegneria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elettrica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presso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l’Università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degli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studi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Napoli “Federico II”.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Successivamente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termina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con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votazione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ottimale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corso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di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dottorato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di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ricerca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ingegneria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elettrica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presso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il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Dipartimento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di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Ingegneria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Elettrica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delle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Tecnologie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dell’Informazione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DIETI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della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stessa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niversità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degli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studi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 Napoli “Federico II”.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648F461-6B1C-CA42-A063-2DCE900AB2CB}" type="slidenum">
              <a:rPr lang="it-IT" smtClean="0">
                <a:solidFill>
                  <a:srgbClr val="898C8A"/>
                </a:solidFill>
              </a:rPr>
              <a:pPr/>
              <a:t>2</a:t>
            </a:fld>
            <a:endParaRPr lang="it-IT">
              <a:solidFill>
                <a:srgbClr val="898C8A"/>
              </a:solidFill>
            </a:endParaRPr>
          </a:p>
        </p:txBody>
      </p:sp>
      <p:pic>
        <p:nvPicPr>
          <p:cNvPr id="3" name="Immagine 2" descr="i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08720"/>
            <a:ext cx="1778000" cy="1765300"/>
          </a:xfrm>
          <a:prstGeom prst="rect">
            <a:avLst/>
          </a:prstGeom>
        </p:spPr>
      </p:pic>
      <p:sp>
        <p:nvSpPr>
          <p:cNvPr id="6" name="Segnaposto testo 4"/>
          <p:cNvSpPr txBox="1">
            <a:spLocks/>
          </p:cNvSpPr>
          <p:nvPr/>
        </p:nvSpPr>
        <p:spPr>
          <a:xfrm>
            <a:off x="539552" y="2636912"/>
            <a:ext cx="8208912" cy="338437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84400" indent="-284400" algn="l" defTabSz="914400" rtl="0" eaLnBrk="1" latinLnBrk="0" hangingPunct="1">
              <a:spcBef>
                <a:spcPts val="432"/>
              </a:spcBef>
              <a:buSzPct val="120000"/>
              <a:buFont typeface="Wingdings" charset="2"/>
              <a:buChar char="§"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384"/>
              </a:spcBef>
              <a:buSzPct val="100000"/>
              <a:buFont typeface="Arial"/>
              <a:buChar char="●"/>
              <a:defRPr sz="1600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98800" indent="-284400" algn="l" defTabSz="914400" rtl="0" eaLnBrk="1" latinLnBrk="0" hangingPunct="1">
              <a:spcBef>
                <a:spcPts val="336"/>
              </a:spcBef>
              <a:buSzPct val="70000"/>
              <a:buFont typeface="Lucida Grande"/>
              <a:buChar char="▲"/>
              <a:defRPr sz="1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544400" indent="-252000" algn="l" defTabSz="914400" rtl="0" eaLnBrk="1" latinLnBrk="0" hangingPunct="1">
              <a:spcBef>
                <a:spcPts val="288"/>
              </a:spcBef>
              <a:buSzPct val="110000"/>
              <a:buFont typeface="Arial Bold Italic"/>
              <a:buChar char="□"/>
              <a:defRPr sz="1200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2001600" indent="-252000" algn="l" defTabSz="914400" rtl="0" eaLnBrk="1" latinLnBrk="0" hangingPunct="1">
              <a:spcBef>
                <a:spcPts val="600"/>
              </a:spcBef>
              <a:buSzPct val="130000"/>
              <a:buFont typeface="Arial"/>
              <a:buChar char="○"/>
              <a:defRPr sz="1200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Clr>
                <a:schemeClr val="accent1"/>
              </a:buClr>
              <a:buNone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sua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ricerca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ha come topic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principale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il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controllo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di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convertitori</a:t>
            </a:r>
            <a:r>
              <a:rPr lang="en-GB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elettronici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potenza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utilizzati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come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interfaccia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per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impianti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da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fonte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rinnovabile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verso la rete di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distribuzione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nazionale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oppure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per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applicazioni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ambito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automotive.</a:t>
            </a:r>
          </a:p>
          <a:p>
            <a:pPr marL="0" indent="0" algn="just">
              <a:lnSpc>
                <a:spcPct val="150000"/>
              </a:lnSpc>
              <a:buClr>
                <a:schemeClr val="accent1"/>
              </a:buClr>
              <a:buFont typeface="Wingdings" charset="2"/>
              <a:buNone/>
            </a:pP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Nella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ultima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esperienza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egli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ha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frequentato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il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corso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formazione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“APPS4SAFETY –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Frontiere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della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sicurezza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automobilistica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”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lo ha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visto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impegnato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per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sei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mesi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come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stagista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nel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team software factory del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Dipartimento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elettrica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elettronica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dell’azienda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FCA Spa in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Pomigliano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d’Arco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(NA).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L’attività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 stage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aziendale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ha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riguradato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la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realizzazione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 un IPC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simulatore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grafico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per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il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progetto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 un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veicolo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segmento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C. La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modellazione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del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simulatore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eseguita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mediante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l’uso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 un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nuovo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approccio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DataDriven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mentra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la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progettazione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dello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stesso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mediante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model-based design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utilizzando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software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Matlab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/Simulink /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StateFlow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dSpace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Targetlink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e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Altia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Design.</a:t>
            </a:r>
          </a:p>
          <a:p>
            <a:pPr marL="458550" lvl="1" indent="0" algn="just">
              <a:buFont typeface="Arial"/>
              <a:buNone/>
            </a:pPr>
            <a:endParaRPr lang="en-GB" sz="14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Font typeface="Wingdings" charset="2"/>
              <a:buNone/>
            </a:pPr>
            <a:endParaRPr lang="en-GB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it-IT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Segnaposto testo 1"/>
          <p:cNvSpPr>
            <a:spLocks noGrp="1"/>
          </p:cNvSpPr>
          <p:nvPr>
            <p:ph type="body" sz="quarter" idx="14"/>
          </p:nvPr>
        </p:nvSpPr>
        <p:spPr>
          <a:xfrm>
            <a:off x="540000" y="260648"/>
            <a:ext cx="6518025" cy="322075"/>
          </a:xfrm>
        </p:spPr>
        <p:txBody>
          <a:bodyPr/>
          <a:lstStyle/>
          <a:p>
            <a:r>
              <a:rPr lang="en-GB" dirty="0" smtClean="0"/>
              <a:t>Vincenzo </a:t>
            </a:r>
            <a:r>
              <a:rPr lang="en-GB" dirty="0" err="1" smtClean="0"/>
              <a:t>Sorrentino</a:t>
            </a:r>
            <a:r>
              <a:rPr lang="en-GB" dirty="0" smtClean="0"/>
              <a:t> </a:t>
            </a:r>
            <a:r>
              <a:rPr lang="mr-IN" dirty="0" smtClean="0"/>
              <a:t>–</a:t>
            </a:r>
            <a:r>
              <a:rPr lang="en-GB" dirty="0" smtClean="0"/>
              <a:t> </a:t>
            </a:r>
            <a:r>
              <a:rPr lang="en-GB" i="1" dirty="0" smtClean="0"/>
              <a:t>Curriculum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63313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4"/>
          </p:nvPr>
        </p:nvSpPr>
        <p:spPr>
          <a:xfrm>
            <a:off x="540000" y="260648"/>
            <a:ext cx="6518025" cy="322075"/>
          </a:xfrm>
        </p:spPr>
        <p:txBody>
          <a:bodyPr/>
          <a:lstStyle/>
          <a:p>
            <a:r>
              <a:rPr lang="en-GB" dirty="0" smtClean="0"/>
              <a:t>Abstract - </a:t>
            </a:r>
            <a:r>
              <a:rPr lang="en-GB" i="1" dirty="0" err="1" smtClean="0"/>
              <a:t>Progettazione</a:t>
            </a:r>
            <a:r>
              <a:rPr lang="en-GB" i="1" dirty="0" smtClean="0"/>
              <a:t> di un </a:t>
            </a:r>
            <a:r>
              <a:rPr lang="en-GB" i="1" dirty="0" err="1" smtClean="0"/>
              <a:t>simulatore</a:t>
            </a:r>
            <a:r>
              <a:rPr lang="en-GB" i="1" dirty="0" smtClean="0"/>
              <a:t> </a:t>
            </a:r>
            <a:r>
              <a:rPr lang="en-GB" i="1" dirty="0" err="1" smtClean="0"/>
              <a:t>grafico</a:t>
            </a:r>
            <a:r>
              <a:rPr lang="en-GB" i="1" dirty="0" smtClean="0"/>
              <a:t> IPC</a:t>
            </a:r>
            <a:endParaRPr lang="en-GB" i="1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21"/>
          </p:nvPr>
        </p:nvSpPr>
        <p:spPr>
          <a:xfrm>
            <a:off x="539552" y="608877"/>
            <a:ext cx="8189415" cy="577245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Clr>
                <a:schemeClr val="accent1"/>
              </a:buClr>
              <a:buNone/>
            </a:pP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L’obiettivo conseguito dal progetto è </a:t>
            </a: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stato </a:t>
            </a: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quello </a:t>
            </a: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 definire ed attuare delle metodologie e procedure per lo sviluppo ed implementazione di un simulatore di un quadro di bordo autoveicolistico o IPC (</a:t>
            </a:r>
            <a:r>
              <a:rPr lang="it-IT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Instrument</a:t>
            </a: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Panel Cluster) su base dati ottenuta in modo automatico tramite procedura </a:t>
            </a:r>
            <a:r>
              <a:rPr lang="it-IT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DataDriven</a:t>
            </a: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conformemente alle specifiche tecniche IPC HMI di progetto.  </a:t>
            </a:r>
          </a:p>
          <a:p>
            <a:pPr marL="0" indent="0" algn="just">
              <a:lnSpc>
                <a:spcPct val="150000"/>
              </a:lnSpc>
              <a:buClr>
                <a:schemeClr val="accent1"/>
              </a:buClr>
              <a:buNone/>
            </a:pP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L’ambiente di sviluppo e simulazione per la logica di controllo e visualizzazione degli oggetti grafici è basato su </a:t>
            </a:r>
            <a:r>
              <a:rPr lang="it-IT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Matlab</a:t>
            </a: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it-IT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Simulink</a:t>
            </a: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it-IT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Altia</a:t>
            </a: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Design. </a:t>
            </a:r>
          </a:p>
          <a:p>
            <a:pPr marL="0" indent="0" algn="just">
              <a:lnSpc>
                <a:spcPct val="150000"/>
              </a:lnSpc>
              <a:buClr>
                <a:schemeClr val="accent1"/>
              </a:buClr>
              <a:buNone/>
            </a:pP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Il caso studio è rappresentato dall’IPC per il progetto di un autoveicolo FIAT segmento C</a:t>
            </a: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 algn="just">
              <a:lnSpc>
                <a:spcPct val="150000"/>
              </a:lnSpc>
              <a:buClr>
                <a:schemeClr val="accent1"/>
              </a:buClr>
              <a:buNone/>
            </a:pP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Particolare attenzione è stata rivolta alla modellazione della logica di gestione della visualizzazione sull’EVIC dei messaggi di </a:t>
            </a:r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warning</a:t>
            </a: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conformemente alle specifiche dettate da HMI </a:t>
            </a:r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Logic&amp;Flow</a:t>
            </a: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 alla realizzazione di tutti gli spetti grafici di visualizzazione in ambiente Alti Design.</a:t>
            </a:r>
          </a:p>
          <a:p>
            <a:pPr marL="0" indent="0" algn="just">
              <a:lnSpc>
                <a:spcPct val="150000"/>
              </a:lnSpc>
              <a:buClr>
                <a:schemeClr val="accent1"/>
              </a:buClr>
              <a:buNone/>
            </a:pP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lnSpc>
                <a:spcPct val="150000"/>
              </a:lnSpc>
              <a:buClr>
                <a:schemeClr val="accent1"/>
              </a:buClr>
              <a:buNone/>
            </a:pP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8550" lvl="1" indent="0" algn="just">
              <a:buNone/>
            </a:pPr>
            <a:endParaRPr lang="en-GB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endParaRPr lang="it-IT" sz="6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it-IT" sz="1400" b="1" dirty="0" smtClean="0">
                <a:solidFill>
                  <a:schemeClr val="tx1"/>
                </a:solidFill>
              </a:rPr>
              <a:t>V</a:t>
            </a:r>
            <a:r>
              <a:rPr lang="en-US" sz="1400" b="1" dirty="0" err="1" smtClean="0">
                <a:solidFill>
                  <a:schemeClr val="tx1"/>
                </a:solidFill>
              </a:rPr>
              <a:t>isualizzazione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dell’EVIC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durante</a:t>
            </a:r>
            <a:r>
              <a:rPr lang="en-US" sz="1400" b="1" dirty="0" smtClean="0">
                <a:solidFill>
                  <a:schemeClr val="tx1"/>
                </a:solidFill>
              </a:rPr>
              <a:t> la </a:t>
            </a:r>
            <a:r>
              <a:rPr lang="en-US" sz="1400" b="1" dirty="0" err="1" smtClean="0">
                <a:solidFill>
                  <a:schemeClr val="tx1"/>
                </a:solidFill>
              </a:rPr>
              <a:t>fase</a:t>
            </a:r>
            <a:r>
              <a:rPr lang="en-US" sz="1400" b="1" dirty="0" smtClean="0">
                <a:solidFill>
                  <a:schemeClr val="tx1"/>
                </a:solidFill>
              </a:rPr>
              <a:t> di rolling </a:t>
            </a:r>
            <a:r>
              <a:rPr lang="en-US" sz="1400" b="1" dirty="0" err="1" smtClean="0">
                <a:solidFill>
                  <a:schemeClr val="tx1"/>
                </a:solidFill>
              </a:rPr>
              <a:t>dei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messaggi</a:t>
            </a:r>
            <a:r>
              <a:rPr lang="en-US" sz="1400" b="1" dirty="0" smtClean="0">
                <a:solidFill>
                  <a:schemeClr val="tx1"/>
                </a:solidFill>
              </a:rPr>
              <a:t> di warning</a:t>
            </a:r>
            <a:endParaRPr lang="it-IT" sz="1400" b="1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648F461-6B1C-CA42-A063-2DCE900AB2CB}" type="slidenum">
              <a:rPr lang="it-IT" smtClean="0">
                <a:solidFill>
                  <a:srgbClr val="898C8A"/>
                </a:solidFill>
              </a:rPr>
              <a:pPr/>
              <a:t>3</a:t>
            </a:fld>
            <a:endParaRPr lang="it-IT">
              <a:solidFill>
                <a:srgbClr val="898C8A"/>
              </a:solidFill>
            </a:endParaRPr>
          </a:p>
        </p:txBody>
      </p:sp>
      <p:pic>
        <p:nvPicPr>
          <p:cNvPr id="6" name="Immagin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149080"/>
            <a:ext cx="6303645" cy="1838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767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2044</TotalTime>
  <Words>435</Words>
  <Application>Microsoft Office PowerPoint</Application>
  <PresentationFormat>Presentazione su schermo (4:3)</PresentationFormat>
  <Paragraphs>38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1" baseType="lpstr">
      <vt:lpstr>Adobe 仿宋 Std R</vt:lpstr>
      <vt:lpstr>Arial</vt:lpstr>
      <vt:lpstr>Arial Bold Italic</vt:lpstr>
      <vt:lpstr>Calibri</vt:lpstr>
      <vt:lpstr>Lucida Grande</vt:lpstr>
      <vt:lpstr>Mangal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>FIATGROUP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PC</dc:creator>
  <cp:lastModifiedBy>CeRICT scrl</cp:lastModifiedBy>
  <cp:revision>168</cp:revision>
  <dcterms:created xsi:type="dcterms:W3CDTF">2016-04-18T09:13:18Z</dcterms:created>
  <dcterms:modified xsi:type="dcterms:W3CDTF">2016-11-07T15:32:59Z</dcterms:modified>
</cp:coreProperties>
</file>