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4" r:id="rId3"/>
    <p:sldId id="271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3EA0A-8C10-4932-BDF6-0B9E41940478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E92B0-8B04-4CB9-AD8D-1CAD16B8F6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2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DDCE-EE65-6D48-ACA2-30328AA80092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241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DDCE-EE65-6D48-ACA2-30328AA80092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119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8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8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64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1" y="205401"/>
            <a:ext cx="8074044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Title here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BF08E8F-C085-4EBD-9642-E336EB72A9A3}" type="datetime1">
              <a:rPr lang="en-US" smtClean="0"/>
              <a:t>10/24/2016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1260000"/>
            <a:ext cx="10726933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 smtClean="0"/>
              <a:t>First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521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0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61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10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05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29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71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59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48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A0E3-3387-4AD1-9E9A-9E1DFB4F6495}" type="datetimeFigureOut">
              <a:rPr lang="it-IT" smtClean="0"/>
              <a:t>24/10/2016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07920-1737-42B3-8F4D-45F257361B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5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microsoft.com/office/2007/relationships/media" Target="../media/media2.avi"/><Relationship Id="rId21" Type="http://schemas.openxmlformats.org/officeDocument/2006/relationships/image" Target="../media/image25.png"/><Relationship Id="rId7" Type="http://schemas.openxmlformats.org/officeDocument/2006/relationships/image" Target="../media/image1.png"/><Relationship Id="rId12" Type="http://schemas.openxmlformats.org/officeDocument/2006/relationships/image" Target="../media/image17.png"/><Relationship Id="rId17" Type="http://schemas.openxmlformats.org/officeDocument/2006/relationships/image" Target="../media/image21.jpeg"/><Relationship Id="rId2" Type="http://schemas.openxmlformats.org/officeDocument/2006/relationships/video" Target="../media/media1.avi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microsoft.com/office/2007/relationships/media" Target="../media/media1.avi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19" Type="http://schemas.openxmlformats.org/officeDocument/2006/relationships/image" Target="../media/image23.png"/><Relationship Id="rId4" Type="http://schemas.openxmlformats.org/officeDocument/2006/relationships/video" Target="../media/media2.avi"/><Relationship Id="rId9" Type="http://schemas.openxmlformats.org/officeDocument/2006/relationships/image" Target="../media/image15.jpeg"/><Relationship Id="rId14" Type="http://schemas.openxmlformats.org/officeDocument/2006/relationships/image" Target="../media/image16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4128" y="511825"/>
            <a:ext cx="7135247" cy="720547"/>
            <a:chOff x="335315" y="363569"/>
            <a:chExt cx="7107555" cy="852805"/>
          </a:xfrm>
        </p:grpSpPr>
        <p:pic>
          <p:nvPicPr>
            <p:cNvPr id="3" name="Immagine 1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81055" y="491204"/>
              <a:ext cx="1247775" cy="600710"/>
            </a:xfrm>
            <a:prstGeom prst="rect">
              <a:avLst/>
            </a:prstGeom>
            <a:noFill/>
          </p:spPr>
        </p:pic>
        <p:pic>
          <p:nvPicPr>
            <p:cNvPr id="4" name="Immagine 16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315" y="363569"/>
              <a:ext cx="1285875" cy="852805"/>
            </a:xfrm>
            <a:prstGeom prst="rect">
              <a:avLst/>
            </a:prstGeom>
            <a:noFill/>
          </p:spPr>
        </p:pic>
        <p:pic>
          <p:nvPicPr>
            <p:cNvPr id="5" name="Immagine 7" descr="PAC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265" y="786479"/>
              <a:ext cx="1015365" cy="37147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" name="Immagine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255" y="513429"/>
              <a:ext cx="1053465" cy="55245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7" name="Immagine 8" descr="Ministro per la Coesione Territorial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795" y="815689"/>
              <a:ext cx="1743075" cy="295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619326" y="1318331"/>
            <a:ext cx="46764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“Frontiere della sicurezza automobilistica”</a:t>
            </a:r>
            <a:endParaRPr lang="it-IT" sz="2000" dirty="0"/>
          </a:p>
          <a:p>
            <a:pPr algn="ctr"/>
            <a:r>
              <a:rPr lang="it-IT" sz="2000" b="1" dirty="0"/>
              <a:t>APPS4SAFETY</a:t>
            </a:r>
            <a:endParaRPr lang="it-IT" sz="2000" dirty="0"/>
          </a:p>
          <a:p>
            <a:pPr algn="ctr"/>
            <a:r>
              <a:rPr lang="it-IT" sz="1200" b="1" dirty="0"/>
              <a:t>(Codice identificativo progetto: PON03PE_00159_3)</a:t>
            </a:r>
            <a:endParaRPr lang="it-IT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495685" y="179773"/>
            <a:ext cx="6923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dirty="0"/>
              <a:t>Avviso n. 713/Ric. del 29/10/2010 - Titolo III - "Creazione di nuovi Distretti e/o nuove Aggregazioni Pubblico - Private "</a:t>
            </a:r>
          </a:p>
          <a:p>
            <a:pPr algn="ctr"/>
            <a:r>
              <a:rPr lang="it-IT" sz="1100" dirty="0"/>
              <a:t>Intervento di formazione </a:t>
            </a:r>
            <a:r>
              <a:rPr lang="it-IT" sz="1100" dirty="0" smtClean="0"/>
              <a:t>PON03PE_00159_3</a:t>
            </a:r>
            <a:endParaRPr lang="it-IT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32" y="5258800"/>
            <a:ext cx="1968895" cy="88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06" y="2867808"/>
            <a:ext cx="1107548" cy="1103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1212" r="7690" b="29833"/>
          <a:stretch/>
        </p:blipFill>
        <p:spPr>
          <a:xfrm>
            <a:off x="938681" y="2563338"/>
            <a:ext cx="1872893" cy="18213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6941" y="1949273"/>
            <a:ext cx="197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it-IT" sz="2800" dirty="0"/>
              <a:t>Guido Fusco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0994" y="2381523"/>
            <a:ext cx="155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FORMAZIONE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0683" y="4384668"/>
            <a:ext cx="1860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</a:rPr>
              <a:t>ESPERIENZA</a:t>
            </a:r>
            <a:r>
              <a:rPr lang="it-IT" dirty="0" smtClean="0"/>
              <a:t> </a:t>
            </a:r>
            <a:r>
              <a:rPr lang="it-IT" b="1" i="1" dirty="0">
                <a:solidFill>
                  <a:srgbClr val="C00000"/>
                </a:solidFill>
              </a:rPr>
              <a:t>PROFESSIONALE</a:t>
            </a:r>
          </a:p>
          <a:p>
            <a:endParaRPr lang="it-IT" dirty="0"/>
          </a:p>
          <a:p>
            <a:endParaRPr lang="it-IT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20362"/>
              </p:ext>
            </p:extLst>
          </p:nvPr>
        </p:nvGraphicFramePr>
        <p:xfrm>
          <a:off x="6637981" y="4384668"/>
          <a:ext cx="4964827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4827"/>
              </a:tblGrid>
              <a:tr h="1646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i="1" kern="50" spc="-30" dirty="0">
                          <a:effectLst/>
                        </a:rPr>
                        <a:t>Automotive Engineer, Product Development</a:t>
                      </a:r>
                      <a:endParaRPr lang="it-IT" sz="1400" b="1" i="1" kern="50" spc="-30" dirty="0">
                        <a:solidFill>
                          <a:srgbClr val="0E4194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34680">
                <a:tc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  <a:spcAft>
                          <a:spcPts val="425"/>
                        </a:spcAft>
                      </a:pPr>
                      <a:r>
                        <a:rPr lang="it-IT" sz="1400" b="1" i="1" kern="50" spc="-30" dirty="0">
                          <a:effectLst/>
                        </a:rPr>
                        <a:t>FCA - Fiat Chrysler Automobiles, Pomigliano D'Arco (Italia) </a:t>
                      </a:r>
                      <a:endParaRPr lang="it-IT" sz="1400" b="1" i="1" kern="50" spc="-30" dirty="0">
                        <a:solidFill>
                          <a:srgbClr val="3F3A38"/>
                        </a:solidFill>
                        <a:effectLst/>
                        <a:latin typeface="Arial" panose="020B0604020202020204" pitchFamily="34" charset="0"/>
                        <a:ea typeface="ArialMT"/>
                        <a:cs typeface="ArialM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376724">
                <a:tc>
                  <a:txBody>
                    <a:bodyPr/>
                    <a:lstStyle/>
                    <a:p>
                      <a:pPr algn="l">
                        <a:spcBef>
                          <a:spcPts val="140"/>
                        </a:spcBef>
                        <a:spcAft>
                          <a:spcPts val="280"/>
                        </a:spcAft>
                      </a:pPr>
                      <a:r>
                        <a:rPr lang="it-IT" sz="1200" kern="50" spc="-30" dirty="0">
                          <a:effectLst/>
                        </a:rPr>
                        <a:t>Validazioni integrate di sistemi ADAS in ambiente MIL/HIL</a:t>
                      </a:r>
                    </a:p>
                    <a:p>
                      <a:pPr marL="742950" lvl="1" indent="-285750" algn="l">
                        <a:spcBef>
                          <a:spcPts val="140"/>
                        </a:spcBef>
                        <a:spcAft>
                          <a:spcPts val="280"/>
                        </a:spcAft>
                        <a:buFont typeface="Arial" panose="020B0604020202020204" pitchFamily="34" charset="0"/>
                        <a:buChar char="▫"/>
                        <a:tabLst>
                          <a:tab pos="274320" algn="l"/>
                        </a:tabLst>
                      </a:pPr>
                      <a:r>
                        <a:rPr lang="it-IT" sz="1200" kern="50" spc="-30" dirty="0">
                          <a:effectLst/>
                        </a:rPr>
                        <a:t>​Virtual Validation di sistemi ADAS mediante l'utilizzo di software commerciali (IPG CarMaker e ASM dSPACE, PreScan, Carsim, VI-Grade)</a:t>
                      </a:r>
                    </a:p>
                    <a:p>
                      <a:pPr marL="742950" lvl="1" indent="-285750" algn="l">
                        <a:spcBef>
                          <a:spcPts val="140"/>
                        </a:spcBef>
                        <a:spcAft>
                          <a:spcPts val="280"/>
                        </a:spcAft>
                        <a:buFont typeface="Arial" panose="020B0604020202020204" pitchFamily="34" charset="0"/>
                        <a:buChar char="▫"/>
                        <a:tabLst>
                          <a:tab pos="274320" algn="l"/>
                        </a:tabLst>
                      </a:pPr>
                      <a:r>
                        <a:rPr lang="it-IT" sz="1200" kern="50" spc="-30" dirty="0">
                          <a:effectLst/>
                        </a:rPr>
                        <a:t>Parametrizzazione modello di dinamica del veicolo</a:t>
                      </a:r>
                    </a:p>
                    <a:p>
                      <a:pPr marL="742950" lvl="1" indent="-285750" algn="l">
                        <a:spcBef>
                          <a:spcPts val="140"/>
                        </a:spcBef>
                        <a:spcAft>
                          <a:spcPts val="280"/>
                        </a:spcAft>
                        <a:buFont typeface="Arial" panose="020B0604020202020204" pitchFamily="34" charset="0"/>
                        <a:buChar char="▫"/>
                        <a:tabLst>
                          <a:tab pos="274320" algn="l"/>
                        </a:tabLst>
                      </a:pPr>
                      <a:r>
                        <a:rPr lang="it-IT" sz="1200" kern="50" spc="-30" dirty="0">
                          <a:effectLst/>
                        </a:rPr>
                        <a:t>Analisi e comparazione dei tool elencati</a:t>
                      </a:r>
                    </a:p>
                    <a:p>
                      <a:pPr marL="742950" lvl="1" indent="-285750" algn="l">
                        <a:spcBef>
                          <a:spcPts val="140"/>
                        </a:spcBef>
                        <a:spcAft>
                          <a:spcPts val="280"/>
                        </a:spcAft>
                        <a:buFont typeface="Arial" panose="020B0604020202020204" pitchFamily="34" charset="0"/>
                        <a:buChar char="▫"/>
                        <a:tabLst>
                          <a:tab pos="274320" algn="l"/>
                        </a:tabLst>
                      </a:pPr>
                      <a:r>
                        <a:rPr lang="it-IT" sz="1200" kern="50" spc="-30" dirty="0">
                          <a:effectLst/>
                        </a:rPr>
                        <a:t>Integrazione di modelli ADAS e di dinamica Veicolo</a:t>
                      </a:r>
                    </a:p>
                    <a:p>
                      <a:pPr marL="742950" lvl="1" indent="-285750" algn="l">
                        <a:spcBef>
                          <a:spcPts val="140"/>
                        </a:spcBef>
                        <a:spcAft>
                          <a:spcPts val="280"/>
                        </a:spcAft>
                        <a:buFont typeface="Arial" panose="020B0604020202020204" pitchFamily="34" charset="0"/>
                        <a:buChar char="▫"/>
                        <a:tabLst>
                          <a:tab pos="274320" algn="l"/>
                        </a:tabLst>
                      </a:pPr>
                      <a:r>
                        <a:rPr lang="en-GB" sz="1200" kern="50" spc="-30" dirty="0" err="1">
                          <a:effectLst/>
                        </a:rPr>
                        <a:t>Simulazione</a:t>
                      </a:r>
                      <a:r>
                        <a:rPr lang="en-GB" sz="1200" kern="50" spc="-30" dirty="0">
                          <a:effectLst/>
                        </a:rPr>
                        <a:t> in </a:t>
                      </a:r>
                      <a:r>
                        <a:rPr lang="en-GB" sz="1200" kern="50" spc="-30" dirty="0" err="1">
                          <a:effectLst/>
                        </a:rPr>
                        <a:t>ambiente</a:t>
                      </a:r>
                      <a:r>
                        <a:rPr lang="en-GB" sz="1200" kern="50" spc="-30" dirty="0">
                          <a:effectLst/>
                        </a:rPr>
                        <a:t> MIL/HIL</a:t>
                      </a:r>
                      <a:endParaRPr lang="it-IT" sz="1200" kern="50" spc="-30" dirty="0">
                        <a:effectLst/>
                      </a:endParaRPr>
                    </a:p>
                    <a:p>
                      <a:pPr algn="l">
                        <a:spcBef>
                          <a:spcPts val="140"/>
                        </a:spcBef>
                        <a:spcAft>
                          <a:spcPts val="280"/>
                        </a:spcAft>
                      </a:pPr>
                      <a:r>
                        <a:rPr lang="it-IT" sz="1200" kern="50" spc="-30" dirty="0">
                          <a:effectLst/>
                        </a:rPr>
                        <a:t>Implementazione e validazione di scenari di test EuroNCAP ed NHTSA </a:t>
                      </a:r>
                      <a:endParaRPr lang="it-IT" sz="1200" kern="50" spc="-30" dirty="0">
                        <a:solidFill>
                          <a:srgbClr val="3F3A38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27177"/>
              </p:ext>
            </p:extLst>
          </p:nvPr>
        </p:nvGraphicFramePr>
        <p:xfrm>
          <a:off x="6637981" y="2385904"/>
          <a:ext cx="4964827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9610"/>
                <a:gridCol w="465217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i="1" kern="50" spc="-30" dirty="0">
                          <a:effectLst/>
                        </a:rPr>
                        <a:t>Laurea Magistrale in Ingegneria Meccanica per la Progettazione e Produzione</a:t>
                      </a:r>
                      <a:endParaRPr lang="it-IT" sz="1400" b="1" i="1" kern="50" spc="-30" dirty="0">
                        <a:solidFill>
                          <a:srgbClr val="0E4194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  <a:spcAft>
                          <a:spcPts val="425"/>
                        </a:spcAft>
                      </a:pPr>
                      <a:r>
                        <a:rPr lang="it-IT" sz="1200" kern="50" spc="-30" dirty="0">
                          <a:effectLst/>
                        </a:rPr>
                        <a:t>Università degli Studi di Napoli </a:t>
                      </a:r>
                      <a:r>
                        <a:rPr lang="it-IT" sz="1200" kern="50" spc="-30" dirty="0" smtClean="0">
                          <a:effectLst/>
                        </a:rPr>
                        <a:t>Federico II</a:t>
                      </a:r>
                      <a:endParaRPr lang="it-IT" sz="1200" kern="50" spc="-30" dirty="0">
                        <a:solidFill>
                          <a:srgbClr val="3F3A38"/>
                        </a:solidFill>
                        <a:effectLst/>
                        <a:latin typeface="Arial" panose="020B0604020202020204" pitchFamily="34" charset="0"/>
                        <a:ea typeface="ArialMT"/>
                        <a:cs typeface="ArialM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spcBef>
                          <a:spcPts val="140"/>
                        </a:spcBef>
                        <a:spcAft>
                          <a:spcPts val="280"/>
                        </a:spcAft>
                      </a:pPr>
                      <a:r>
                        <a:rPr lang="en-GB" sz="1200" i="1" kern="50" spc="-30" dirty="0" smtClean="0">
                          <a:effectLst/>
                        </a:rPr>
                        <a:t>“COMPARISON </a:t>
                      </a:r>
                      <a:r>
                        <a:rPr lang="en-GB" sz="1200" i="1" kern="50" spc="-30" dirty="0">
                          <a:effectLst/>
                        </a:rPr>
                        <a:t>OF MODELLING TOOLS FOR THE ASSESSMENT OF THE PARAMETERS OF DRIVING ASSISTANCE </a:t>
                      </a:r>
                      <a:r>
                        <a:rPr lang="en-GB" sz="1200" i="1" kern="50" spc="-30" dirty="0" smtClean="0">
                          <a:effectLst/>
                        </a:rPr>
                        <a:t>SOLUTIONS”.</a:t>
                      </a:r>
                      <a:endParaRPr lang="it-IT" sz="1200" i="1" kern="50" spc="-30" dirty="0">
                        <a:effectLst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07331"/>
              </p:ext>
            </p:extLst>
          </p:nvPr>
        </p:nvGraphicFramePr>
        <p:xfrm>
          <a:off x="6637981" y="3353841"/>
          <a:ext cx="4964836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9436"/>
                <a:gridCol w="25400"/>
              </a:tblGrid>
              <a:tr h="1116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i="1" kern="50" spc="-30" dirty="0">
                          <a:effectLst/>
                        </a:rPr>
                        <a:t>Laurea Triennale in Ingegneria </a:t>
                      </a:r>
                      <a:r>
                        <a:rPr lang="it-IT" sz="1400" b="1" i="1" kern="50" spc="-30" dirty="0" smtClean="0">
                          <a:effectLst/>
                        </a:rPr>
                        <a:t>Meccanica</a:t>
                      </a:r>
                      <a:endParaRPr lang="it-IT" sz="1400" b="1" i="1" kern="50" spc="-30" dirty="0">
                        <a:solidFill>
                          <a:srgbClr val="0E4194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800" kern="50" spc="-30" dirty="0">
                          <a:effectLst/>
                        </a:rPr>
                        <a:t> </a:t>
                      </a:r>
                      <a:endParaRPr lang="it-IT" sz="800" kern="50" spc="-30" dirty="0">
                        <a:solidFill>
                          <a:srgbClr val="3F3A38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0" marR="0" marT="0" marB="0" anchor="ctr"/>
                </a:tc>
              </a:tr>
              <a:tr h="91258">
                <a:tc gridSpan="2">
                  <a:txBody>
                    <a:bodyPr/>
                    <a:lstStyle/>
                    <a:p>
                      <a:pPr algn="l">
                        <a:spcBef>
                          <a:spcPts val="285"/>
                        </a:spcBef>
                        <a:spcAft>
                          <a:spcPts val="425"/>
                        </a:spcAft>
                      </a:pPr>
                      <a:r>
                        <a:rPr lang="it-IT" sz="1200" kern="50" spc="-30" dirty="0">
                          <a:effectLst/>
                        </a:rPr>
                        <a:t>Università degli studi di Napoli Federico </a:t>
                      </a:r>
                      <a:r>
                        <a:rPr lang="it-IT" sz="1200" kern="50" spc="-30" dirty="0" smtClean="0">
                          <a:effectLst/>
                        </a:rPr>
                        <a:t>II</a:t>
                      </a:r>
                      <a:endParaRPr lang="it-IT" sz="1200" kern="50" spc="-30" dirty="0">
                        <a:solidFill>
                          <a:srgbClr val="3F3A38"/>
                        </a:solidFill>
                        <a:effectLst/>
                        <a:latin typeface="Arial" panose="020B0604020202020204" pitchFamily="34" charset="0"/>
                        <a:ea typeface="ArialMT"/>
                        <a:cs typeface="ArialM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7992">
                <a:tc gridSpan="2">
                  <a:txBody>
                    <a:bodyPr/>
                    <a:lstStyle/>
                    <a:p>
                      <a:pPr algn="l">
                        <a:spcBef>
                          <a:spcPts val="140"/>
                        </a:spcBef>
                        <a:spcAft>
                          <a:spcPts val="280"/>
                        </a:spcAft>
                      </a:pPr>
                      <a:r>
                        <a:rPr lang="en-GB" sz="1200" i="1" kern="50" spc="-30" dirty="0" smtClean="0">
                          <a:effectLst/>
                        </a:rPr>
                        <a:t>“</a:t>
                      </a:r>
                      <a:r>
                        <a:rPr lang="it-IT" sz="1200" i="1" kern="50" spc="-3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IDENTIFICAZIONE </a:t>
                      </a:r>
                      <a:r>
                        <a:rPr lang="it-IT" sz="1200" i="1" kern="50" spc="-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DEI PARAMETRI DINAMICI DEI SUPPORTI PER ROTORI DI </a:t>
                      </a:r>
                      <a:r>
                        <a:rPr lang="it-IT" sz="1200" i="1" kern="50" spc="-3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GB" sz="1200" i="1" kern="50" spc="-30" dirty="0" smtClean="0">
                          <a:effectLst/>
                        </a:rPr>
                        <a:t>”</a:t>
                      </a:r>
                      <a:r>
                        <a:rPr lang="it-IT" sz="1200" i="1" kern="50" spc="-3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lang="it-IT" sz="1200" i="1" kern="50" spc="-3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985428" y="4652150"/>
            <a:ext cx="1405511" cy="1122000"/>
            <a:chOff x="509940" y="5189363"/>
            <a:chExt cx="1405511" cy="1122000"/>
          </a:xfrm>
        </p:grpSpPr>
        <p:grpSp>
          <p:nvGrpSpPr>
            <p:cNvPr id="25" name="Group 24"/>
            <p:cNvGrpSpPr/>
            <p:nvPr/>
          </p:nvGrpSpPr>
          <p:grpSpPr>
            <a:xfrm>
              <a:off x="977816" y="5196609"/>
              <a:ext cx="937635" cy="1033970"/>
              <a:chOff x="636075" y="4446833"/>
              <a:chExt cx="1223509" cy="128616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39378" y="4446833"/>
                <a:ext cx="1220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i="1" dirty="0" smtClean="0">
                    <a:solidFill>
                      <a:srgbClr val="C00000"/>
                    </a:solidFill>
                  </a:rPr>
                  <a:t>Madre Lingua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6075" y="4936029"/>
                <a:ext cx="880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i="1" dirty="0" smtClean="0">
                    <a:solidFill>
                      <a:srgbClr val="C00000"/>
                    </a:solidFill>
                  </a:rPr>
                  <a:t>Avanzato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36075" y="5425225"/>
                <a:ext cx="10567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i="1" dirty="0" smtClean="0">
                    <a:solidFill>
                      <a:srgbClr val="C00000"/>
                    </a:solidFill>
                  </a:rPr>
                  <a:t>Livello Base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40" y="5951363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41" y="5189363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70" y="5597092"/>
              <a:ext cx="306541" cy="30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6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users\F74027B\Desktop\Percorso 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0" y="1655253"/>
            <a:ext cx="8998146" cy="49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932473" y="3967609"/>
            <a:ext cx="2219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Step 3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: Integrazione Modelli 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ADAS nei modelli di dinamica del veicolo</a:t>
            </a:r>
            <a:endParaRPr lang="en-U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042145" y="4818972"/>
            <a:ext cx="1455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Step 4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Testing dei sistemi 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ADAS</a:t>
            </a:r>
            <a:endParaRPr lang="en-U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60841" y="783682"/>
            <a:ext cx="19792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Step 2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: Implementazione 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Scenari (EuroNCAP, NHTSA 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ed interni FCA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): </a:t>
            </a:r>
            <a:endParaRPr lang="en-US" sz="14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53560" y="6144984"/>
            <a:ext cx="21937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Finish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Conclusioni &amp;</a:t>
            </a:r>
          </a:p>
          <a:p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Sviluppi Futuri</a:t>
            </a:r>
            <a:endParaRPr lang="en-US" sz="14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r="5090" b="4907"/>
          <a:stretch/>
        </p:blipFill>
        <p:spPr>
          <a:xfrm>
            <a:off x="353001" y="3427739"/>
            <a:ext cx="4377988" cy="3309186"/>
          </a:xfrm>
          <a:prstGeom prst="rect">
            <a:avLst/>
          </a:prstGeom>
        </p:spPr>
      </p:pic>
      <p:pic>
        <p:nvPicPr>
          <p:cNvPr id="19" name="Picture 2" descr="D:\users\F74027B\Desktop\Apps4Safety\Report Fine Stage\Immagini Report\Tabella Scenar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00" y="783682"/>
            <a:ext cx="2567373" cy="29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o 5"/>
          <p:cNvGrpSpPr/>
          <p:nvPr/>
        </p:nvGrpSpPr>
        <p:grpSpPr>
          <a:xfrm>
            <a:off x="98647" y="91613"/>
            <a:ext cx="6462172" cy="523220"/>
            <a:chOff x="2424653" y="924870"/>
            <a:chExt cx="6462172" cy="523220"/>
          </a:xfrm>
        </p:grpSpPr>
        <p:sp>
          <p:nvSpPr>
            <p:cNvPr id="21" name="CasellaDiTesto 8"/>
            <p:cNvSpPr txBox="1"/>
            <p:nvPr/>
          </p:nvSpPr>
          <p:spPr>
            <a:xfrm>
              <a:off x="2424653" y="924870"/>
              <a:ext cx="6462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i="1" dirty="0">
                  <a:solidFill>
                    <a:srgbClr val="C00000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Validazione Virtuale di Sistemi ADAS</a:t>
              </a:r>
              <a:endParaRPr lang="en-US" sz="2800" b="1" i="1" dirty="0">
                <a:solidFill>
                  <a:srgbClr val="C00000"/>
                </a:solidFill>
                <a:uFill>
                  <a:solidFill>
                    <a:srgbClr val="291C1D"/>
                  </a:solidFill>
                </a:uFill>
                <a:ea typeface="Adobe 仿宋 Std R"/>
              </a:endParaRPr>
            </a:p>
          </p:txBody>
        </p:sp>
        <p:sp>
          <p:nvSpPr>
            <p:cNvPr id="22" name="Rettangolo 10"/>
            <p:cNvSpPr/>
            <p:nvPr/>
          </p:nvSpPr>
          <p:spPr>
            <a:xfrm>
              <a:off x="2424653" y="924870"/>
              <a:ext cx="6347872" cy="523220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po 4"/>
          <p:cNvGrpSpPr/>
          <p:nvPr/>
        </p:nvGrpSpPr>
        <p:grpSpPr>
          <a:xfrm>
            <a:off x="1592956" y="693472"/>
            <a:ext cx="3531493" cy="1487753"/>
            <a:chOff x="3234613" y="3026158"/>
            <a:chExt cx="4471446" cy="2413719"/>
          </a:xfrm>
        </p:grpSpPr>
        <p:sp>
          <p:nvSpPr>
            <p:cNvPr id="24" name="CasellaDiTesto 2"/>
            <p:cNvSpPr txBox="1"/>
            <p:nvPr/>
          </p:nvSpPr>
          <p:spPr>
            <a:xfrm>
              <a:off x="3234613" y="3038851"/>
              <a:ext cx="4471446" cy="2401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chemeClr val="accent1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Creazione di una piattaforma di simulazione (in ambiente MIL/HIL) composta da: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 smtClean="0">
                  <a:solidFill>
                    <a:schemeClr val="accent1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Modello di </a:t>
              </a:r>
              <a:r>
                <a:rPr lang="it-IT" sz="1400" b="1" dirty="0">
                  <a:solidFill>
                    <a:schemeClr val="accent1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Dinamica </a:t>
              </a:r>
              <a:r>
                <a:rPr lang="it-IT" sz="1400" b="1" dirty="0" smtClean="0">
                  <a:solidFill>
                    <a:schemeClr val="accent1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del Veicolo</a:t>
              </a:r>
              <a:endParaRPr lang="it-IT" sz="1400" b="1" dirty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ea typeface="Adobe 仿宋 Std R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 smtClean="0">
                  <a:solidFill>
                    <a:schemeClr val="accent1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Scenari </a:t>
              </a:r>
              <a:r>
                <a:rPr lang="it-IT" sz="1400" b="1" dirty="0">
                  <a:solidFill>
                    <a:schemeClr val="accent1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di traffico (EuroNCAP, NHTSA e </a:t>
              </a:r>
              <a:r>
                <a:rPr lang="it-IT" sz="1400" b="1" dirty="0" smtClean="0">
                  <a:solidFill>
                    <a:schemeClr val="accent1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Protocolli Interni FCA)</a:t>
              </a:r>
              <a:endParaRPr lang="it-IT" sz="1400" b="1" dirty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ea typeface="Adobe 仿宋 Std R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 smtClean="0">
                  <a:solidFill>
                    <a:schemeClr val="accent1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Modelli (o ECUs) di Logiche </a:t>
              </a:r>
              <a:r>
                <a:rPr lang="it-IT" sz="1400" b="1" dirty="0">
                  <a:solidFill>
                    <a:schemeClr val="accent1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ADAS</a:t>
              </a:r>
              <a:endParaRPr lang="en-US" sz="1600" dirty="0"/>
            </a:p>
          </p:txBody>
        </p:sp>
        <p:sp>
          <p:nvSpPr>
            <p:cNvPr id="25" name="Rettangolo 11"/>
            <p:cNvSpPr/>
            <p:nvPr/>
          </p:nvSpPr>
          <p:spPr>
            <a:xfrm>
              <a:off x="3234613" y="3026158"/>
              <a:ext cx="4373888" cy="232101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77739" y="3352056"/>
            <a:ext cx="23267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Step 1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Definizione dei 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Key Performance Indicators (KPI) 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per l’analisi 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di </a:t>
            </a:r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tool </a:t>
            </a:r>
            <a:r>
              <a:rPr lang="it-IT" sz="1400" i="1" dirty="0" smtClean="0">
                <a:solidFill>
                  <a:schemeClr val="accent1">
                    <a:lumMod val="50000"/>
                  </a:schemeClr>
                </a:solidFill>
              </a:rPr>
              <a:t>commerciali e la valutazione degli stessi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616948" y="105952"/>
            <a:ext cx="5306465" cy="508882"/>
            <a:chOff x="335315" y="363569"/>
            <a:chExt cx="7107555" cy="852805"/>
          </a:xfrm>
        </p:grpSpPr>
        <p:pic>
          <p:nvPicPr>
            <p:cNvPr id="27" name="Immagine 14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81055" y="491204"/>
              <a:ext cx="1247775" cy="600710"/>
            </a:xfrm>
            <a:prstGeom prst="rect">
              <a:avLst/>
            </a:prstGeom>
            <a:noFill/>
          </p:spPr>
        </p:pic>
        <p:pic>
          <p:nvPicPr>
            <p:cNvPr id="28" name="Immagine 16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5315" y="363569"/>
              <a:ext cx="1285875" cy="852805"/>
            </a:xfrm>
            <a:prstGeom prst="rect">
              <a:avLst/>
            </a:prstGeom>
            <a:noFill/>
          </p:spPr>
        </p:pic>
        <p:pic>
          <p:nvPicPr>
            <p:cNvPr id="29" name="Immagine 7" descr="PAC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265" y="786479"/>
              <a:ext cx="1015365" cy="37147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0" name="Immagine 5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255" y="513429"/>
              <a:ext cx="1053465" cy="55245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1" name="Immagine 8" descr="Ministro per la Coesione Territoriale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795" y="815689"/>
              <a:ext cx="1743075" cy="295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CasellaDiTesto 14"/>
          <p:cNvSpPr txBox="1"/>
          <p:nvPr/>
        </p:nvSpPr>
        <p:spPr>
          <a:xfrm>
            <a:off x="10758550" y="3967609"/>
            <a:ext cx="819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9689475" y="3967609"/>
            <a:ext cx="421747" cy="1374583"/>
          </a:xfrm>
          <a:prstGeom prst="rightBrace">
            <a:avLst>
              <a:gd name="adj1" fmla="val 60766"/>
              <a:gd name="adj2" fmla="val 49615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Immagin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945" y="6144984"/>
            <a:ext cx="566468" cy="5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5"/>
          <p:cNvGrpSpPr/>
          <p:nvPr/>
        </p:nvGrpSpPr>
        <p:grpSpPr>
          <a:xfrm>
            <a:off x="98647" y="91613"/>
            <a:ext cx="6462172" cy="523220"/>
            <a:chOff x="2424653" y="924870"/>
            <a:chExt cx="6462172" cy="523220"/>
          </a:xfrm>
        </p:grpSpPr>
        <p:sp>
          <p:nvSpPr>
            <p:cNvPr id="21" name="CasellaDiTesto 8"/>
            <p:cNvSpPr txBox="1"/>
            <p:nvPr/>
          </p:nvSpPr>
          <p:spPr>
            <a:xfrm>
              <a:off x="2424653" y="924870"/>
              <a:ext cx="6462172" cy="52322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i="1" dirty="0" smtClean="0">
                  <a:solidFill>
                    <a:srgbClr val="C00000"/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rPr>
                <a:t>Integrazione e Testing ADAS</a:t>
              </a:r>
              <a:endParaRPr lang="en-US" sz="2800" b="1" i="1" dirty="0">
                <a:solidFill>
                  <a:srgbClr val="C00000"/>
                </a:solidFill>
                <a:uFill>
                  <a:solidFill>
                    <a:srgbClr val="291C1D"/>
                  </a:solidFill>
                </a:uFill>
                <a:ea typeface="Adobe 仿宋 Std R"/>
              </a:endParaRPr>
            </a:p>
          </p:txBody>
        </p:sp>
        <p:sp>
          <p:nvSpPr>
            <p:cNvPr id="22" name="Rettangolo 10"/>
            <p:cNvSpPr/>
            <p:nvPr/>
          </p:nvSpPr>
          <p:spPr>
            <a:xfrm>
              <a:off x="2424653" y="924870"/>
              <a:ext cx="6347872" cy="523220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16948" y="105952"/>
            <a:ext cx="5306465" cy="508882"/>
            <a:chOff x="335315" y="363569"/>
            <a:chExt cx="7107555" cy="852805"/>
          </a:xfrm>
        </p:grpSpPr>
        <p:pic>
          <p:nvPicPr>
            <p:cNvPr id="27" name="Immagine 14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81055" y="491204"/>
              <a:ext cx="1247775" cy="600710"/>
            </a:xfrm>
            <a:prstGeom prst="rect">
              <a:avLst/>
            </a:prstGeom>
            <a:noFill/>
          </p:spPr>
        </p:pic>
        <p:pic>
          <p:nvPicPr>
            <p:cNvPr id="28" name="Immagine 16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5315" y="363569"/>
              <a:ext cx="1285875" cy="852805"/>
            </a:xfrm>
            <a:prstGeom prst="rect">
              <a:avLst/>
            </a:prstGeom>
            <a:noFill/>
          </p:spPr>
        </p:pic>
        <p:pic>
          <p:nvPicPr>
            <p:cNvPr id="29" name="Immagine 7" descr="PAC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265" y="786479"/>
              <a:ext cx="1015365" cy="37147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0" name="Immagine 5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255" y="513429"/>
              <a:ext cx="1053465" cy="55245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1" name="Immagine 8" descr="Ministro per la Coesione Territoriale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795" y="815689"/>
              <a:ext cx="1743075" cy="295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AEB CCRb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76974" y="836605"/>
            <a:ext cx="4496561" cy="2529316"/>
          </a:xfrm>
          <a:prstGeom prst="rect">
            <a:avLst/>
          </a:prstGeom>
        </p:spPr>
      </p:pic>
      <p:pic>
        <p:nvPicPr>
          <p:cNvPr id="40" name="AEB Pedestrian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76975" y="3487899"/>
            <a:ext cx="4496561" cy="2529316"/>
          </a:xfrm>
          <a:prstGeom prst="rect">
            <a:avLst/>
          </a:prstGeom>
        </p:spPr>
      </p:pic>
      <p:pic>
        <p:nvPicPr>
          <p:cNvPr id="47" name="Immagin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945" y="6144984"/>
            <a:ext cx="566468" cy="5664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88967" y="1315339"/>
            <a:ext cx="4702610" cy="4701876"/>
            <a:chOff x="2892971" y="1315339"/>
            <a:chExt cx="4702610" cy="4701876"/>
          </a:xfrm>
        </p:grpSpPr>
        <p:grpSp>
          <p:nvGrpSpPr>
            <p:cNvPr id="33" name="Gruppo 8"/>
            <p:cNvGrpSpPr/>
            <p:nvPr/>
          </p:nvGrpSpPr>
          <p:grpSpPr>
            <a:xfrm>
              <a:off x="2899756" y="1431618"/>
              <a:ext cx="4695825" cy="4473882"/>
              <a:chOff x="500583" y="930679"/>
              <a:chExt cx="6150312" cy="4984383"/>
            </a:xfrm>
          </p:grpSpPr>
          <p:grpSp>
            <p:nvGrpSpPr>
              <p:cNvPr id="34" name="Gruppo 1"/>
              <p:cNvGrpSpPr/>
              <p:nvPr/>
            </p:nvGrpSpPr>
            <p:grpSpPr>
              <a:xfrm>
                <a:off x="500583" y="930679"/>
                <a:ext cx="6150312" cy="4984383"/>
                <a:chOff x="500583" y="930679"/>
                <a:chExt cx="6150312" cy="4984383"/>
              </a:xfrm>
            </p:grpSpPr>
            <p:pic>
              <p:nvPicPr>
                <p:cNvPr id="36" name="Immagine 5" descr="D:\users\F74027B\Desktop\Immagini Report\IPG Integrated Model.PNG"/>
                <p:cNvPicPr/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7" r="2906" b="398"/>
                <a:stretch/>
              </p:blipFill>
              <p:spPr bwMode="auto">
                <a:xfrm>
                  <a:off x="500583" y="930679"/>
                  <a:ext cx="6150312" cy="49843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Picture 4" descr="AEB Inter-Urban"/>
                <p:cNvPicPr preferRelativeResize="0">
                  <a:picLocks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3540" y="5018684"/>
                  <a:ext cx="1008000" cy="774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Immagine 13"/>
                <p:cNvPicPr preferRelativeResize="0">
                  <a:picLocks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3540" y="3667602"/>
                  <a:ext cx="1008000" cy="774000"/>
                </a:xfrm>
                <a:prstGeom prst="rect">
                  <a:avLst/>
                </a:prstGeom>
              </p:spPr>
            </p:pic>
          </p:grpSp>
          <p:pic>
            <p:nvPicPr>
              <p:cNvPr id="35" name="Immagine 3"/>
              <p:cNvPicPr preferRelativeResize="0">
                <a:picLocks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3540" y="2386525"/>
                <a:ext cx="1008000" cy="774000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2892971" y="1315339"/>
              <a:ext cx="4684002" cy="470187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12191" y="797362"/>
            <a:ext cx="3237553" cy="36933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i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Autonomous Emergency Braking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086" y="808434"/>
            <a:ext cx="1723321" cy="36933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</a:rPr>
              <a:t>Layout Software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143" y="1315339"/>
            <a:ext cx="2647211" cy="5407194"/>
            <a:chOff x="63143" y="1315339"/>
            <a:chExt cx="2647211" cy="5407194"/>
          </a:xfrm>
        </p:grpSpPr>
        <p:grpSp>
          <p:nvGrpSpPr>
            <p:cNvPr id="41" name="Gruppo 21"/>
            <p:cNvGrpSpPr/>
            <p:nvPr/>
          </p:nvGrpSpPr>
          <p:grpSpPr>
            <a:xfrm>
              <a:off x="118538" y="4096633"/>
              <a:ext cx="2536419" cy="2565624"/>
              <a:chOff x="4951945" y="1696101"/>
              <a:chExt cx="3753905" cy="3373975"/>
            </a:xfrm>
          </p:grpSpPr>
          <p:pic>
            <p:nvPicPr>
              <p:cNvPr id="42" name="Immagine 4"/>
              <p:cNvPicPr/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1946" y="1696101"/>
                <a:ext cx="3753904" cy="3066198"/>
              </a:xfrm>
              <a:prstGeom prst="rect">
                <a:avLst/>
              </a:prstGeom>
            </p:spPr>
          </p:pic>
          <p:sp>
            <p:nvSpPr>
              <p:cNvPr id="43" name="CasellaDiTesto 18"/>
              <p:cNvSpPr txBox="1"/>
              <p:nvPr/>
            </p:nvSpPr>
            <p:spPr>
              <a:xfrm>
                <a:off x="4951945" y="4762299"/>
                <a:ext cx="37539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i="1" dirty="0">
                    <a:solidFill>
                      <a:schemeClr val="bg2">
                        <a:lumMod val="50000"/>
                      </a:schemeClr>
                    </a:solidFill>
                    <a:uFill>
                      <a:solidFill>
                        <a:srgbClr val="291C1D"/>
                      </a:solidFill>
                    </a:uFill>
                    <a:ea typeface="Adobe 仿宋 Std R"/>
                  </a:rPr>
                  <a:t>ASM </a:t>
                </a:r>
                <a:r>
                  <a:rPr lang="it-IT" sz="1400" i="1" dirty="0" smtClean="0">
                    <a:solidFill>
                      <a:schemeClr val="bg2">
                        <a:lumMod val="50000"/>
                      </a:schemeClr>
                    </a:solidFill>
                    <a:uFill>
                      <a:solidFill>
                        <a:srgbClr val="291C1D"/>
                      </a:solidFill>
                    </a:uFill>
                    <a:ea typeface="Adobe 仿宋 Std R"/>
                  </a:rPr>
                  <a:t>dSPACE</a:t>
                </a:r>
                <a:endParaRPr lang="en-US" sz="1400" i="1" dirty="0">
                  <a:solidFill>
                    <a:schemeClr val="bg2">
                      <a:lumMod val="50000"/>
                    </a:schemeClr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endParaRPr>
              </a:p>
            </p:txBody>
          </p:sp>
        </p:grpSp>
        <p:grpSp>
          <p:nvGrpSpPr>
            <p:cNvPr id="44" name="Gruppo 20"/>
            <p:cNvGrpSpPr/>
            <p:nvPr/>
          </p:nvGrpSpPr>
          <p:grpSpPr>
            <a:xfrm>
              <a:off x="63143" y="1384185"/>
              <a:ext cx="2538000" cy="2566800"/>
              <a:chOff x="392517" y="3322299"/>
              <a:chExt cx="3770626" cy="3214627"/>
            </a:xfrm>
          </p:grpSpPr>
          <p:pic>
            <p:nvPicPr>
              <p:cNvPr id="45" name="Immagine 5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518" y="3322299"/>
                <a:ext cx="3770625" cy="2880000"/>
              </a:xfrm>
              <a:prstGeom prst="rect">
                <a:avLst/>
              </a:prstGeom>
            </p:spPr>
          </p:pic>
          <p:sp>
            <p:nvSpPr>
              <p:cNvPr id="46" name="CasellaDiTesto 19"/>
              <p:cNvSpPr txBox="1"/>
              <p:nvPr/>
            </p:nvSpPr>
            <p:spPr>
              <a:xfrm>
                <a:off x="392517" y="6229149"/>
                <a:ext cx="3770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i="1" dirty="0">
                    <a:solidFill>
                      <a:schemeClr val="bg2">
                        <a:lumMod val="50000"/>
                      </a:schemeClr>
                    </a:solidFill>
                    <a:uFill>
                      <a:solidFill>
                        <a:srgbClr val="291C1D"/>
                      </a:solidFill>
                    </a:uFill>
                    <a:ea typeface="Adobe 仿宋 Std R"/>
                  </a:rPr>
                  <a:t>IPG CarMaker</a:t>
                </a:r>
                <a:endParaRPr lang="en-US" sz="1400" i="1" dirty="0">
                  <a:solidFill>
                    <a:schemeClr val="bg2">
                      <a:lumMod val="50000"/>
                    </a:schemeClr>
                  </a:solidFill>
                  <a:uFill>
                    <a:solidFill>
                      <a:srgbClr val="291C1D"/>
                    </a:solidFill>
                  </a:uFill>
                  <a:ea typeface="Adobe 仿宋 Std R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3143" y="1315339"/>
              <a:ext cx="2647211" cy="540719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9" name="Immagin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74" y="6105222"/>
            <a:ext cx="949782" cy="64599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666904" y="6105222"/>
            <a:ext cx="75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CCRb    </a:t>
            </a:r>
          </a:p>
          <a:p>
            <a:r>
              <a:rPr lang="it-IT" b="1" i="1" dirty="0" smtClean="0">
                <a:solidFill>
                  <a:srgbClr val="C00000"/>
                </a:solidFill>
              </a:rPr>
              <a:t>CVFA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7" y="6106814"/>
            <a:ext cx="1897619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1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312</Words>
  <Application>Microsoft Office PowerPoint</Application>
  <PresentationFormat>Widescreen</PresentationFormat>
  <Paragraphs>48</Paragraphs>
  <Slides>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SimSun</vt:lpstr>
      <vt:lpstr>Adobe 仿宋 Std R</vt:lpstr>
      <vt:lpstr>Arial</vt:lpstr>
      <vt:lpstr>Arial Bold Italic</vt:lpstr>
      <vt:lpstr>ArialMT</vt:lpstr>
      <vt:lpstr>Calibri</vt:lpstr>
      <vt:lpstr>Calibri Light</vt:lpstr>
      <vt:lpstr>Lucida Grande</vt:lpstr>
      <vt:lpstr>Mangal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Guido Fusco</dc:creator>
  <cp:lastModifiedBy>Guido Fusco</cp:lastModifiedBy>
  <cp:revision>22</cp:revision>
  <dcterms:created xsi:type="dcterms:W3CDTF">2016-10-20T15:13:37Z</dcterms:created>
  <dcterms:modified xsi:type="dcterms:W3CDTF">2016-10-24T10:12:10Z</dcterms:modified>
</cp:coreProperties>
</file>