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DDD0E-BEE1-4013-A04C-982A766C9363}" type="datetimeFigureOut">
              <a:rPr lang="it-IT" smtClean="0"/>
              <a:pPr/>
              <a:t>20/11/2016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F2F5F-97E9-4097-95B6-D4028ACDEC9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57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3600" b="1" dirty="0" smtClean="0"/>
              <a:t> “Frontiere della sicurezza automobilistica”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APPS4SAFETY 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17" name="Segnaposto contenuto 16"/>
          <p:cNvSpPr>
            <a:spLocks noGrp="1"/>
          </p:cNvSpPr>
          <p:nvPr>
            <p:ph idx="1"/>
          </p:nvPr>
        </p:nvSpPr>
        <p:spPr>
          <a:xfrm>
            <a:off x="2143108" y="2571744"/>
            <a:ext cx="6543692" cy="3554419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it-IT" sz="1800" dirty="0" smtClean="0"/>
              <a:t>Raffaele Lamberti.</a:t>
            </a:r>
          </a:p>
          <a:p>
            <a:pPr indent="0" algn="just">
              <a:buNone/>
            </a:pPr>
            <a:r>
              <a:rPr lang="it-IT" sz="1800" dirty="0" smtClean="0"/>
              <a:t>Nato ad </a:t>
            </a:r>
            <a:r>
              <a:rPr lang="it-IT" sz="1800" dirty="0" err="1" smtClean="0"/>
              <a:t>Acerra</a:t>
            </a:r>
            <a:r>
              <a:rPr lang="it-IT" sz="1800" dirty="0" smtClean="0"/>
              <a:t> (NA) il 25/02/1990, ho conseguito la </a:t>
            </a:r>
            <a:r>
              <a:rPr lang="it-IT" sz="1800" dirty="0"/>
              <a:t>L</a:t>
            </a:r>
            <a:r>
              <a:rPr lang="it-IT" sz="1800" dirty="0" smtClean="0"/>
              <a:t>aurea Triennale in Ingegneria Meccanica </a:t>
            </a:r>
            <a:r>
              <a:rPr lang="it-IT" sz="1800" dirty="0"/>
              <a:t>(voto 110 su 110, con lode</a:t>
            </a:r>
            <a:r>
              <a:rPr lang="it-IT" sz="1800" dirty="0" smtClean="0"/>
              <a:t>) il 7/2013 e la </a:t>
            </a:r>
            <a:r>
              <a:rPr lang="it-IT" sz="1800" dirty="0"/>
              <a:t>Laurea Magistrale in Ingegneria Meccanica per la Progettazione e la Produzione (voto 110 su 110, con lode</a:t>
            </a:r>
            <a:r>
              <a:rPr lang="it-IT" sz="1800" dirty="0" smtClean="0"/>
              <a:t>) il 4/2015 presso la </a:t>
            </a:r>
            <a:r>
              <a:rPr lang="it-IT" sz="1800" dirty="0"/>
              <a:t>Scuola </a:t>
            </a:r>
            <a:r>
              <a:rPr lang="it-IT" sz="1800" dirty="0" err="1"/>
              <a:t>Politecnica</a:t>
            </a:r>
            <a:r>
              <a:rPr lang="it-IT" sz="1800" dirty="0"/>
              <a:t> e delle Scienze di Base </a:t>
            </a:r>
            <a:r>
              <a:rPr lang="it-IT" sz="1800" dirty="0" smtClean="0"/>
              <a:t>Università </a:t>
            </a:r>
            <a:r>
              <a:rPr lang="it-IT" sz="1800" dirty="0"/>
              <a:t>degli studi di Napoli Federico </a:t>
            </a:r>
            <a:r>
              <a:rPr lang="it-IT" sz="1800" dirty="0" smtClean="0"/>
              <a:t>II.</a:t>
            </a:r>
          </a:p>
          <a:p>
            <a:pPr indent="0" algn="just">
              <a:buNone/>
            </a:pPr>
            <a:r>
              <a:rPr lang="it-IT" sz="1800" dirty="0" smtClean="0"/>
              <a:t>Vincitore della borsa di studio formativa “Apps4Safety”, ho partecipato ai corsi di formazione proposti dal progetto tra il 7/2015 e il 12/2015. Nell’ambito dello stesso progetto sono stato stagista presso </a:t>
            </a:r>
            <a:r>
              <a:rPr lang="it-IT" sz="1800" dirty="0"/>
              <a:t>Fiat Chrysler </a:t>
            </a:r>
            <a:r>
              <a:rPr lang="it-IT" sz="1800" dirty="0" err="1" smtClean="0"/>
              <a:t>Automobiles</a:t>
            </a:r>
            <a:r>
              <a:rPr lang="it-IT" sz="1800" dirty="0" smtClean="0"/>
              <a:t>, </a:t>
            </a:r>
            <a:r>
              <a:rPr lang="it-IT" sz="1800" dirty="0" err="1"/>
              <a:t>Pomigliano</a:t>
            </a:r>
            <a:r>
              <a:rPr lang="it-IT" sz="1800" dirty="0"/>
              <a:t> d'Arco (NA</a:t>
            </a:r>
            <a:r>
              <a:rPr lang="it-IT" sz="1800" dirty="0" smtClean="0"/>
              <a:t>), durante il periodo 1/2016-7/2016.</a:t>
            </a:r>
            <a:endParaRPr lang="it-IT" sz="1800" dirty="0"/>
          </a:p>
        </p:txBody>
      </p:sp>
      <p:grpSp>
        <p:nvGrpSpPr>
          <p:cNvPr id="11" name="Gruppo 10"/>
          <p:cNvGrpSpPr/>
          <p:nvPr/>
        </p:nvGrpSpPr>
        <p:grpSpPr>
          <a:xfrm>
            <a:off x="500034" y="500042"/>
            <a:ext cx="8072494" cy="852290"/>
            <a:chOff x="642910" y="500042"/>
            <a:chExt cx="8072494" cy="852290"/>
          </a:xfrm>
        </p:grpSpPr>
        <p:pic>
          <p:nvPicPr>
            <p:cNvPr id="4" name="Immagine 3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496" y="542274"/>
              <a:ext cx="1250864" cy="600710"/>
            </a:xfrm>
            <a:prstGeom prst="rect">
              <a:avLst/>
            </a:prstGeom>
            <a:noFill/>
          </p:spPr>
        </p:pic>
        <p:pic>
          <p:nvPicPr>
            <p:cNvPr id="5" name="Immagine 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694" y="571480"/>
              <a:ext cx="1054443" cy="551935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6" name="Immagine 5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2910" y="500042"/>
              <a:ext cx="1498130" cy="852290"/>
            </a:xfrm>
            <a:prstGeom prst="rect">
              <a:avLst/>
            </a:prstGeom>
            <a:noFill/>
          </p:spPr>
        </p:pic>
        <p:pic>
          <p:nvPicPr>
            <p:cNvPr id="7" name="Immagine 6" descr="Ministro per la Coesione Territoriale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6578" y="847709"/>
              <a:ext cx="1928826" cy="295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magine 7" descr="PAC"/>
            <p:cNvPicPr/>
            <p:nvPr/>
          </p:nvPicPr>
          <p:blipFill>
            <a:blip r:embed="rId6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298" y="785794"/>
              <a:ext cx="1013254" cy="369416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3775" y="3000372"/>
            <a:ext cx="1722209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631844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Attività svolta durante lo Stage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2071678"/>
            <a:ext cx="8043890" cy="4572032"/>
          </a:xfrm>
        </p:spPr>
        <p:txBody>
          <a:bodyPr>
            <a:normAutofit fontScale="47500" lnSpcReduction="20000"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it-IT" sz="3400" dirty="0"/>
              <a:t>Le principali attività condotte durante il training on the job presso </a:t>
            </a:r>
            <a:r>
              <a:rPr lang="it-IT" sz="3400" dirty="0" smtClean="0"/>
              <a:t>FCA </a:t>
            </a:r>
            <a:r>
              <a:rPr lang="it-IT" sz="3400" dirty="0"/>
              <a:t>consistono nell’ analisi/sintesi di scenari complessi che vedono coinvolti due o più veicoli muniti o meno di sistemi ADAS (</a:t>
            </a:r>
            <a:r>
              <a:rPr lang="it-IT" sz="3400" dirty="0" err="1"/>
              <a:t>Advance</a:t>
            </a:r>
            <a:r>
              <a:rPr lang="it-IT" sz="3400" dirty="0"/>
              <a:t> Driver </a:t>
            </a:r>
            <a:r>
              <a:rPr lang="it-IT" sz="3400" dirty="0" err="1"/>
              <a:t>Assistance</a:t>
            </a:r>
            <a:r>
              <a:rPr lang="it-IT" sz="3400" dirty="0"/>
              <a:t> </a:t>
            </a:r>
            <a:r>
              <a:rPr lang="it-IT" sz="3400" dirty="0" err="1"/>
              <a:t>Systems</a:t>
            </a:r>
            <a:r>
              <a:rPr lang="it-IT" sz="3400" dirty="0"/>
              <a:t>). Uno dei principali obiettivi </a:t>
            </a:r>
            <a:r>
              <a:rPr lang="it-IT" sz="3400" dirty="0" smtClean="0"/>
              <a:t>del lavoro è </a:t>
            </a:r>
            <a:r>
              <a:rPr lang="it-IT" sz="3400" dirty="0"/>
              <a:t>consistito nel valutare l’integrabilità tra due tool commerciali, </a:t>
            </a:r>
            <a:r>
              <a:rPr lang="it-IT" sz="3400" dirty="0" err="1"/>
              <a:t>VI-Grade</a:t>
            </a:r>
            <a:r>
              <a:rPr lang="it-IT" sz="3400" dirty="0"/>
              <a:t> e </a:t>
            </a:r>
            <a:r>
              <a:rPr lang="it-IT" sz="3400" dirty="0" err="1"/>
              <a:t>PreScan</a:t>
            </a:r>
            <a:r>
              <a:rPr lang="it-IT" sz="3400" dirty="0"/>
              <a:t>, al fine di implementare </a:t>
            </a:r>
            <a:r>
              <a:rPr lang="it-IT" sz="3400" dirty="0" smtClean="0"/>
              <a:t>scenari realistici </a:t>
            </a:r>
            <a:r>
              <a:rPr lang="it-IT" sz="3400" dirty="0"/>
              <a:t>di </a:t>
            </a:r>
            <a:r>
              <a:rPr lang="it-IT" sz="3400" dirty="0" err="1"/>
              <a:t>Autonomous</a:t>
            </a:r>
            <a:r>
              <a:rPr lang="it-IT" sz="3400" dirty="0"/>
              <a:t> </a:t>
            </a:r>
            <a:r>
              <a:rPr lang="it-IT" sz="3400" dirty="0" err="1"/>
              <a:t>Emergency</a:t>
            </a:r>
            <a:r>
              <a:rPr lang="it-IT" sz="3400" dirty="0"/>
              <a:t> </a:t>
            </a:r>
            <a:r>
              <a:rPr lang="it-IT" sz="3400" dirty="0" err="1"/>
              <a:t>Brake</a:t>
            </a:r>
            <a:r>
              <a:rPr lang="it-IT" sz="3400" dirty="0"/>
              <a:t> (AEB), Lane </a:t>
            </a:r>
            <a:r>
              <a:rPr lang="it-IT" sz="3400" dirty="0" err="1" smtClean="0"/>
              <a:t>Departure</a:t>
            </a:r>
            <a:r>
              <a:rPr lang="it-IT" sz="3400" dirty="0" smtClean="0"/>
              <a:t> </a:t>
            </a:r>
            <a:r>
              <a:rPr lang="it-IT" sz="3400" dirty="0" err="1" smtClean="0"/>
              <a:t>Warning</a:t>
            </a:r>
            <a:r>
              <a:rPr lang="it-IT" sz="3400" dirty="0" smtClean="0"/>
              <a:t> </a:t>
            </a:r>
            <a:r>
              <a:rPr lang="it-IT" sz="3400" dirty="0"/>
              <a:t>(LDW), Lane </a:t>
            </a:r>
            <a:r>
              <a:rPr lang="it-IT" sz="3400" dirty="0" err="1"/>
              <a:t>Keeping</a:t>
            </a:r>
            <a:r>
              <a:rPr lang="it-IT" sz="3400" dirty="0"/>
              <a:t> </a:t>
            </a:r>
            <a:r>
              <a:rPr lang="it-IT" sz="3400" dirty="0" err="1"/>
              <a:t>Assistance</a:t>
            </a:r>
            <a:r>
              <a:rPr lang="it-IT" sz="3400" dirty="0"/>
              <a:t> (LKA), </a:t>
            </a:r>
            <a:r>
              <a:rPr lang="it-IT" sz="3400" dirty="0" err="1"/>
              <a:t>Adaptive</a:t>
            </a:r>
            <a:r>
              <a:rPr lang="it-IT" sz="3400" dirty="0"/>
              <a:t> Cruise </a:t>
            </a:r>
            <a:r>
              <a:rPr lang="it-IT" sz="3400" dirty="0" err="1"/>
              <a:t>Control</a:t>
            </a:r>
            <a:r>
              <a:rPr lang="it-IT" sz="3400" dirty="0"/>
              <a:t> (ACC</a:t>
            </a:r>
            <a:r>
              <a:rPr lang="it-IT" sz="3400" dirty="0" smtClean="0"/>
              <a:t>).</a:t>
            </a:r>
          </a:p>
          <a:p>
            <a:pPr indent="0" algn="just">
              <a:buNone/>
            </a:pPr>
            <a:r>
              <a:rPr lang="it-IT" sz="3400" dirty="0" smtClean="0"/>
              <a:t>Nello </a:t>
            </a:r>
            <a:r>
              <a:rPr lang="it-IT" sz="3400" dirty="0"/>
              <a:t>specifico il lavoro è stato realizzato mediante l’ausilio di quattro software: </a:t>
            </a:r>
            <a:endParaRPr lang="it-IT" sz="3400" dirty="0" smtClean="0"/>
          </a:p>
          <a:p>
            <a:pPr indent="0" algn="just">
              <a:buNone/>
            </a:pPr>
            <a:endParaRPr lang="it-IT" sz="3400" dirty="0"/>
          </a:p>
          <a:p>
            <a:pPr lvl="1" algn="just"/>
            <a:r>
              <a:rPr lang="it-IT" sz="3400" b="1" dirty="0"/>
              <a:t>MATLAB/</a:t>
            </a:r>
            <a:r>
              <a:rPr lang="it-IT" sz="3400" b="1" dirty="0" err="1"/>
              <a:t>Simulink</a:t>
            </a:r>
            <a:r>
              <a:rPr lang="it-IT" sz="3400" b="1" dirty="0"/>
              <a:t> 2014b</a:t>
            </a:r>
            <a:r>
              <a:rPr lang="it-IT" sz="3400" dirty="0"/>
              <a:t>, che ha fornito l’ambiente </a:t>
            </a:r>
            <a:r>
              <a:rPr lang="it-IT" sz="3400" dirty="0" err="1"/>
              <a:t>simulativo</a:t>
            </a:r>
            <a:r>
              <a:rPr lang="it-IT" sz="3400" dirty="0"/>
              <a:t> in cui si sono svolte le analisi;</a:t>
            </a:r>
          </a:p>
          <a:p>
            <a:pPr lvl="1" algn="just"/>
            <a:r>
              <a:rPr lang="it-IT" sz="3400" b="1" dirty="0" err="1"/>
              <a:t>Prescan</a:t>
            </a:r>
            <a:r>
              <a:rPr lang="it-IT" sz="3400" b="1" dirty="0"/>
              <a:t> 7.3.0</a:t>
            </a:r>
            <a:r>
              <a:rPr lang="it-IT" sz="3400" dirty="0"/>
              <a:t>, che è stato utilizzato per la sintesi di scenari (ambienti e manovre) e per la caratterizzazione dei sensori e delle logiche di controllo di sistemi di ausilio alla guida ADAS;</a:t>
            </a:r>
          </a:p>
          <a:p>
            <a:pPr lvl="1" algn="just"/>
            <a:r>
              <a:rPr lang="it-IT" sz="3400" b="1" dirty="0" err="1"/>
              <a:t>VI-Car</a:t>
            </a:r>
            <a:r>
              <a:rPr lang="it-IT" sz="3400" b="1" dirty="0"/>
              <a:t> </a:t>
            </a:r>
            <a:r>
              <a:rPr lang="it-IT" sz="3400" b="1" dirty="0" err="1"/>
              <a:t>Real</a:t>
            </a:r>
            <a:r>
              <a:rPr lang="it-IT" sz="3400" b="1" dirty="0"/>
              <a:t> </a:t>
            </a:r>
            <a:r>
              <a:rPr lang="it-IT" sz="3400" b="1" dirty="0" err="1"/>
              <a:t>Time</a:t>
            </a:r>
            <a:r>
              <a:rPr lang="it-IT" sz="3400" b="1" dirty="0"/>
              <a:t> 17</a:t>
            </a:r>
            <a:r>
              <a:rPr lang="it-IT" sz="3400" dirty="0"/>
              <a:t>, che ha permesso di definire e caratterizzare avanzati modelli di dinamica veicolo;</a:t>
            </a:r>
          </a:p>
          <a:p>
            <a:pPr lvl="1" algn="just"/>
            <a:r>
              <a:rPr lang="it-IT" sz="3400" b="1" dirty="0"/>
              <a:t>PRO-IMPACT 4.0</a:t>
            </a:r>
            <a:r>
              <a:rPr lang="it-IT" sz="3400" dirty="0"/>
              <a:t>, che è stato usato per analisi </a:t>
            </a:r>
            <a:r>
              <a:rPr lang="it-IT" sz="3400" dirty="0" err="1"/>
              <a:t>incidentologiche</a:t>
            </a:r>
            <a:r>
              <a:rPr lang="it-IT" sz="3400" dirty="0"/>
              <a:t>. </a:t>
            </a:r>
          </a:p>
          <a:p>
            <a:pPr indent="0" algn="just">
              <a:buNone/>
            </a:pPr>
            <a:endParaRPr lang="it-IT" sz="3400" dirty="0" smtClean="0"/>
          </a:p>
          <a:p>
            <a:pPr indent="0" algn="just">
              <a:buNone/>
            </a:pPr>
            <a:r>
              <a:rPr lang="it-IT" sz="3400" dirty="0" smtClean="0"/>
              <a:t>L’attività </a:t>
            </a:r>
            <a:r>
              <a:rPr lang="it-IT" sz="3400" dirty="0"/>
              <a:t>ha richiesto una fase di caratterizzazione e validazione dei modelli di dinamica veicolo, che è stata svolta presso il DII, Dipartimento di Ingegneria industriale - Università Federico II di Napoli.</a:t>
            </a:r>
          </a:p>
          <a:p>
            <a:pPr lvl="3" algn="just"/>
            <a:endParaRPr lang="it-IT" dirty="0"/>
          </a:p>
        </p:txBody>
      </p:sp>
      <p:grpSp>
        <p:nvGrpSpPr>
          <p:cNvPr id="4" name="Gruppo 3"/>
          <p:cNvGrpSpPr/>
          <p:nvPr/>
        </p:nvGrpSpPr>
        <p:grpSpPr>
          <a:xfrm>
            <a:off x="500034" y="500042"/>
            <a:ext cx="8072494" cy="852290"/>
            <a:chOff x="642910" y="500042"/>
            <a:chExt cx="8072494" cy="852290"/>
          </a:xfrm>
        </p:grpSpPr>
        <p:pic>
          <p:nvPicPr>
            <p:cNvPr id="5" name="Immagine 4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496" y="542274"/>
              <a:ext cx="1250864" cy="600710"/>
            </a:xfrm>
            <a:prstGeom prst="rect">
              <a:avLst/>
            </a:prstGeom>
            <a:noFill/>
          </p:spPr>
        </p:pic>
        <p:pic>
          <p:nvPicPr>
            <p:cNvPr id="6" name="Immagin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694" y="571480"/>
              <a:ext cx="1054443" cy="551935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7" name="Immagine 6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2910" y="500042"/>
              <a:ext cx="1498130" cy="852290"/>
            </a:xfrm>
            <a:prstGeom prst="rect">
              <a:avLst/>
            </a:prstGeom>
            <a:noFill/>
          </p:spPr>
        </p:pic>
        <p:pic>
          <p:nvPicPr>
            <p:cNvPr id="8" name="Immagine 7" descr="Ministro per la Coesione Territoriale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6578" y="847709"/>
              <a:ext cx="1928826" cy="295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magine 8" descr="PAC"/>
            <p:cNvPicPr/>
            <p:nvPr/>
          </p:nvPicPr>
          <p:blipFill>
            <a:blip r:embed="rId6">
              <a:extLst>
                <a:ext uri="{28A0092B-C50C-407E-A947-70E740481C1C}">
  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298" y="785794"/>
              <a:ext cx="1013254" cy="369416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341</Words>
  <Application>Microsoft Office PowerPoint</Application>
  <PresentationFormat>Presentazione su schermo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   “Frontiere della sicurezza automobilistica” APPS4SAFETY  </vt:lpstr>
      <vt:lpstr>Attività svolta durante lo Stage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“Frontiere della sicurezza automobilistica” APPS4SAFETY  </dc:title>
  <dc:creator>michele lamberti</dc:creator>
  <cp:lastModifiedBy>michele lamberti</cp:lastModifiedBy>
  <cp:revision>10</cp:revision>
  <dcterms:created xsi:type="dcterms:W3CDTF">2016-11-20T14:57:17Z</dcterms:created>
  <dcterms:modified xsi:type="dcterms:W3CDTF">2016-11-20T15:50:18Z</dcterms:modified>
</cp:coreProperties>
</file>