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4D90D3"/>
    <a:srgbClr val="9BC0F7"/>
    <a:srgbClr val="C2D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47925-CD12-47A7-8395-F368570EDDEF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CEF91-95FB-43D9-B8FF-EBEA250E0E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76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98E4-E329-49F4-B3BF-4AA100C86D95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74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A003-8B0D-4377-AF1F-D4CB3611823B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610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585E-9B9F-4B49-9421-90877798EA12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28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DC6FF-396D-4A2C-A819-41499F712776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61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FED9-FDBF-43B4-BCE3-D76F02C82F3C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03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70F3-3415-40DC-A731-9F498950E85F}" type="datetime1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027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BC0-C2A1-42EC-B2E9-D1F64B3FA3C6}" type="datetime1">
              <a:rPr lang="it-IT" smtClean="0"/>
              <a:t>24/10/2016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46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A65D-6950-4CB4-B79A-75561B23DDCA}" type="datetime1">
              <a:rPr lang="it-IT" smtClean="0"/>
              <a:t>24/10/2016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511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2C4C-48CD-4F52-B5E1-FA210AF1FBB1}" type="datetime1">
              <a:rPr lang="it-IT" smtClean="0"/>
              <a:t>24/10/2016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81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D951-F60A-43E7-902A-E692C5080197}" type="datetime1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42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74D0-3A1E-4D36-A95D-1ECD8E1808DE}" type="datetime1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149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D2D8D-2F98-43A3-B46A-60A76ED104AD}" type="datetime1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801E5-E1E4-4B80-BCDB-2C58175775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81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11" Type="http://schemas.openxmlformats.org/officeDocument/2006/relationships/image" Target="../media/image11.jpeg"/><Relationship Id="rId5" Type="http://schemas.openxmlformats.org/officeDocument/2006/relationships/image" Target="../media/image4.pn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4" Type="http://schemas.openxmlformats.org/officeDocument/2006/relationships/image" Target="../media/image3.jpeg"/><Relationship Id="rId9" Type="http://schemas.openxmlformats.org/officeDocument/2006/relationships/image" Target="../media/image9.jpe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magine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0888" y="677773"/>
            <a:ext cx="1495560" cy="720000"/>
          </a:xfrm>
          <a:prstGeom prst="rect">
            <a:avLst/>
          </a:prstGeom>
          <a:noFill/>
        </p:spPr>
      </p:pic>
      <p:pic>
        <p:nvPicPr>
          <p:cNvPr id="18" name="Immagine 1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725" y="494909"/>
            <a:ext cx="1285875" cy="852805"/>
          </a:xfrm>
          <a:prstGeom prst="rect">
            <a:avLst/>
          </a:prstGeom>
          <a:noFill/>
        </p:spPr>
      </p:pic>
      <p:pic>
        <p:nvPicPr>
          <p:cNvPr id="19" name="Immagine 18" descr="PAC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444" y="830325"/>
            <a:ext cx="1377600" cy="5040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292" y="615246"/>
            <a:ext cx="1304316" cy="6840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1" name="Immagine 20" descr="Ministro per la Coesione Territorial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452" y="903246"/>
            <a:ext cx="2337677" cy="3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egnaposto piè di pagina 21"/>
          <p:cNvSpPr>
            <a:spLocks noGrp="1"/>
          </p:cNvSpPr>
          <p:nvPr>
            <p:ph type="ftr" sz="quarter" idx="11"/>
          </p:nvPr>
        </p:nvSpPr>
        <p:spPr>
          <a:xfrm>
            <a:off x="769725" y="6356350"/>
            <a:ext cx="10576404" cy="365125"/>
          </a:xfrm>
        </p:spPr>
        <p:txBody>
          <a:bodyPr/>
          <a:lstStyle/>
          <a:p>
            <a:r>
              <a:rPr lang="it-IT" sz="1400" b="1" dirty="0"/>
              <a:t>“FERSAT  - Esperti in sistemi di segnalamento ferroviari basati su tecnologie satellitari” PON03PE_00159_4</a:t>
            </a:r>
            <a:endParaRPr lang="it-IT" sz="1400" dirty="0"/>
          </a:p>
          <a:p>
            <a:endParaRPr lang="it-IT" dirty="0"/>
          </a:p>
        </p:txBody>
      </p:sp>
      <p:sp>
        <p:nvSpPr>
          <p:cNvPr id="23" name="Segnaposto piè di pagina 21"/>
          <p:cNvSpPr txBox="1">
            <a:spLocks/>
          </p:cNvSpPr>
          <p:nvPr/>
        </p:nvSpPr>
        <p:spPr>
          <a:xfrm>
            <a:off x="709124" y="177460"/>
            <a:ext cx="105764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/>
              <a:t>“</a:t>
            </a:r>
            <a:endParaRPr lang="it-IT" sz="1400" dirty="0"/>
          </a:p>
          <a:p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-98674" y="-34243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– «Creazione di nuovi Distretti e/o nuove Aggregazioni Pubblico – Private» </a:t>
            </a:r>
            <a:b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Intervento di formazione PON03PE_00159_4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1591366" y="1623460"/>
            <a:ext cx="10323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0099"/>
                </a:solidFill>
              </a:rPr>
              <a:t>CURRICULUM VITAE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1591366" y="3228844"/>
            <a:ext cx="106006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Laurea Triennale in Ingegneria delle Telecomunicazioni presso l’Università degli studi di Napoli </a:t>
            </a:r>
            <a:r>
              <a:rPr lang="it-IT" dirty="0" err="1" smtClean="0"/>
              <a:t>Parthenope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Titolo tesi: </a:t>
            </a:r>
            <a:r>
              <a:rPr lang="it-IT" dirty="0" smtClean="0"/>
              <a:t> Misura di frequenza e periodo con contatore numerico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Voto:</a:t>
            </a:r>
            <a:r>
              <a:rPr lang="it-IT" dirty="0"/>
              <a:t> </a:t>
            </a:r>
            <a:r>
              <a:rPr lang="it-IT" dirty="0" smtClean="0"/>
              <a:t>94/110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Laurea Magistrale in Ingegneria delle Telecomunicazioni presso l’Università degli Studi di Napoli </a:t>
            </a:r>
            <a:r>
              <a:rPr lang="it-IT" dirty="0" err="1" smtClean="0"/>
              <a:t>Parthenope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Titolo tesi: </a:t>
            </a:r>
            <a:r>
              <a:rPr lang="it-IT" dirty="0"/>
              <a:t>Polarimetria SAR per applicazioni marittime</a:t>
            </a:r>
            <a:br>
              <a:rPr lang="it-IT" dirty="0"/>
            </a:br>
            <a:r>
              <a:rPr lang="it-IT" b="1" dirty="0"/>
              <a:t>Voto: </a:t>
            </a:r>
            <a:r>
              <a:rPr lang="it-IT" dirty="0" smtClean="0"/>
              <a:t>110/110 e lode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615169" y="5234322"/>
            <a:ext cx="11300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99"/>
                </a:solidFill>
              </a:rPr>
              <a:t>ULTERIORI SPECIALIZZAZIONI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Progetto </a:t>
            </a:r>
            <a:r>
              <a:rPr lang="it-IT" b="1" dirty="0" err="1"/>
              <a:t>FerSat</a:t>
            </a:r>
            <a:r>
              <a:rPr lang="it-IT" b="1" dirty="0"/>
              <a:t>: </a:t>
            </a:r>
            <a:r>
              <a:rPr lang="it-IT" dirty="0"/>
              <a:t>formazione di esperti di segnalamento basato su tecnologie satellitari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743766" y="2279282"/>
            <a:ext cx="10600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Raffaele Esposito</a:t>
            </a:r>
            <a:r>
              <a:rPr lang="it-IT" sz="2400" b="1" dirty="0"/>
              <a:t/>
            </a:r>
            <a:br>
              <a:rPr lang="it-IT" sz="2400" b="1" dirty="0"/>
            </a:br>
            <a:r>
              <a:rPr lang="it-IT" dirty="0" smtClean="0"/>
              <a:t>Nato a Piano di Sorrento il 17-01-1987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4" y="2157046"/>
            <a:ext cx="1555066" cy="159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94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magine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0888" y="677773"/>
            <a:ext cx="1495560" cy="720000"/>
          </a:xfrm>
          <a:prstGeom prst="rect">
            <a:avLst/>
          </a:prstGeom>
          <a:noFill/>
        </p:spPr>
      </p:pic>
      <p:pic>
        <p:nvPicPr>
          <p:cNvPr id="18" name="Immagine 1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725" y="494909"/>
            <a:ext cx="1285875" cy="852805"/>
          </a:xfrm>
          <a:prstGeom prst="rect">
            <a:avLst/>
          </a:prstGeom>
          <a:noFill/>
        </p:spPr>
      </p:pic>
      <p:pic>
        <p:nvPicPr>
          <p:cNvPr id="19" name="Immagine 18" descr="PAC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444" y="830325"/>
            <a:ext cx="1377600" cy="5040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292" y="615246"/>
            <a:ext cx="1304316" cy="6840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1" name="Immagine 20" descr="Ministro per la Coesione Territorial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452" y="903246"/>
            <a:ext cx="2337677" cy="3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egnaposto piè di pagina 21"/>
          <p:cNvSpPr>
            <a:spLocks noGrp="1"/>
          </p:cNvSpPr>
          <p:nvPr>
            <p:ph type="ftr" sz="quarter" idx="11"/>
          </p:nvPr>
        </p:nvSpPr>
        <p:spPr>
          <a:xfrm>
            <a:off x="769725" y="6356350"/>
            <a:ext cx="10576404" cy="365125"/>
          </a:xfrm>
        </p:spPr>
        <p:txBody>
          <a:bodyPr/>
          <a:lstStyle/>
          <a:p>
            <a:r>
              <a:rPr lang="it-IT" sz="1400" b="1" dirty="0"/>
              <a:t>“FERSAT  - Esperti in sistemi di segnalamento ferroviari basati su tecnologie satellitari” PON03PE_00159_4</a:t>
            </a:r>
            <a:endParaRPr lang="it-IT" sz="1400" dirty="0"/>
          </a:p>
          <a:p>
            <a:endParaRPr lang="it-IT" dirty="0"/>
          </a:p>
        </p:txBody>
      </p:sp>
      <p:sp>
        <p:nvSpPr>
          <p:cNvPr id="23" name="Segnaposto piè di pagina 21"/>
          <p:cNvSpPr txBox="1">
            <a:spLocks/>
          </p:cNvSpPr>
          <p:nvPr/>
        </p:nvSpPr>
        <p:spPr>
          <a:xfrm>
            <a:off x="709124" y="177460"/>
            <a:ext cx="105764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/>
              <a:t>“</a:t>
            </a:r>
            <a:endParaRPr lang="it-IT" sz="1400" dirty="0"/>
          </a:p>
          <a:p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1" y="104799"/>
            <a:ext cx="1219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– «Creazione di nuovi Distretti e/o nuove Aggregazioni Pubblico – Private» Intervento di formazione PON03PE_00159_4</a:t>
            </a:r>
          </a:p>
        </p:txBody>
      </p:sp>
      <p:grpSp>
        <p:nvGrpSpPr>
          <p:cNvPr id="61" name="Group 7"/>
          <p:cNvGrpSpPr/>
          <p:nvPr/>
        </p:nvGrpSpPr>
        <p:grpSpPr>
          <a:xfrm>
            <a:off x="1144609" y="1733517"/>
            <a:ext cx="9882819" cy="4532655"/>
            <a:chOff x="77817" y="-336968"/>
            <a:chExt cx="11890491" cy="7148166"/>
          </a:xfrm>
        </p:grpSpPr>
        <p:pic>
          <p:nvPicPr>
            <p:cNvPr id="62" name="Picture 2" descr="https://pixabay.com/static/uploads/photo/2014/04/03/10/11/high-speed-train-310079_960_720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537" y="4135481"/>
              <a:ext cx="1900682" cy="9503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3" name="Straight Connector 4"/>
            <p:cNvCxnSpPr/>
            <p:nvPr/>
          </p:nvCxnSpPr>
          <p:spPr>
            <a:xfrm>
              <a:off x="552395" y="2441357"/>
              <a:ext cx="11097641" cy="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4" name="Picture 4" descr="Risultati immagini per stazione ferroviaria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408" y="886299"/>
              <a:ext cx="1219200" cy="12192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5" name="TextBox 5"/>
            <p:cNvSpPr txBox="1"/>
            <p:nvPr/>
          </p:nvSpPr>
          <p:spPr>
            <a:xfrm>
              <a:off x="654792" y="2625075"/>
              <a:ext cx="2055532" cy="493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SOTTOSISTEMA DI BORDO</a:t>
              </a:r>
              <a:endParaRPr lang="it-IT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670194" y="206632"/>
              <a:ext cx="2055532" cy="493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b="1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SOTTOSISTEMA DI TERRA</a:t>
              </a:r>
              <a:endParaRPr lang="it-IT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Picture 10" descr="https://encrypted-tbn3.gstatic.com/images?q=tbn:ANd9GcQ3Tto7XbffYIYFkfzocRPCTm-2u1XOSM8qSRJ0yhCJUqM7FWFq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388" y="173511"/>
              <a:ext cx="1385835" cy="15218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8" name="Picture 12" descr="https://upload.wikimedia.org/wikipedia/commons/thumb/d/d7/Desktop_computer_clipart_-_Yellow_theme.svg/280px-Desktop_computer_clipart_-_Yellow_theme.svg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4957" y="388997"/>
              <a:ext cx="2221579" cy="22215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" name="Picture 24" descr="https://encrypted-tbn3.gstatic.com/images?q=tbn:ANd9GcS6x9msVouKnlEoysB7E5JRKDpx5rB52n4yBiOpd2bRQHszFecZ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6460" y="5102687"/>
              <a:ext cx="2163752" cy="1434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" name="AutoShape 30" descr="http://www.veryicon.com/icon/ico/Hardware/Vista%20Hardware%20Devices/Modem.ico"/>
            <p:cNvSpPr>
              <a:spLocks noChangeAspect="1" noChangeArrowheads="1"/>
            </p:cNvSpPr>
            <p:nvPr/>
          </p:nvSpPr>
          <p:spPr bwMode="auto">
            <a:xfrm>
              <a:off x="77817" y="-336968"/>
              <a:ext cx="304800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1400"/>
            </a:p>
          </p:txBody>
        </p:sp>
        <p:sp>
          <p:nvSpPr>
            <p:cNvPr id="71" name="AutoShape 32" descr="http://www.veryicon.com/icon/ico/Hardware/Vista%20Hardware%20Devices/Modem.ico"/>
            <p:cNvSpPr>
              <a:spLocks noChangeAspect="1" noChangeArrowheads="1"/>
            </p:cNvSpPr>
            <p:nvPr/>
          </p:nvSpPr>
          <p:spPr bwMode="auto">
            <a:xfrm>
              <a:off x="230217" y="-184568"/>
              <a:ext cx="304800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1400"/>
            </a:p>
          </p:txBody>
        </p:sp>
        <p:pic>
          <p:nvPicPr>
            <p:cNvPr id="72" name="Picture 16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066773" y="2836194"/>
              <a:ext cx="1273114" cy="691511"/>
            </a:xfrm>
            <a:prstGeom prst="rect">
              <a:avLst/>
            </a:prstGeom>
          </p:spPr>
        </p:pic>
        <p:sp>
          <p:nvSpPr>
            <p:cNvPr id="73" name="Notched Right Arrow 17"/>
            <p:cNvSpPr/>
            <p:nvPr/>
          </p:nvSpPr>
          <p:spPr>
            <a:xfrm>
              <a:off x="2647006" y="1491321"/>
              <a:ext cx="468979" cy="396860"/>
            </a:xfrm>
            <a:prstGeom prst="notched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/>
            </a:p>
          </p:txBody>
        </p:sp>
        <p:sp>
          <p:nvSpPr>
            <p:cNvPr id="74" name="Notched Right Arrow 29"/>
            <p:cNvSpPr/>
            <p:nvPr/>
          </p:nvSpPr>
          <p:spPr>
            <a:xfrm>
              <a:off x="2647006" y="4301609"/>
              <a:ext cx="468979" cy="396860"/>
            </a:xfrm>
            <a:prstGeom prst="notched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/>
            </a:p>
          </p:txBody>
        </p:sp>
        <p:cxnSp>
          <p:nvCxnSpPr>
            <p:cNvPr id="75" name="Straight Connector 46"/>
            <p:cNvCxnSpPr/>
            <p:nvPr/>
          </p:nvCxnSpPr>
          <p:spPr>
            <a:xfrm flipV="1">
              <a:off x="5345109" y="1972247"/>
              <a:ext cx="93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47"/>
            <p:cNvCxnSpPr/>
            <p:nvPr/>
          </p:nvCxnSpPr>
          <p:spPr>
            <a:xfrm flipV="1">
              <a:off x="4082565" y="1972247"/>
              <a:ext cx="86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48"/>
            <p:cNvCxnSpPr/>
            <p:nvPr/>
          </p:nvCxnSpPr>
          <p:spPr>
            <a:xfrm>
              <a:off x="4082565" y="1613266"/>
              <a:ext cx="0" cy="36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32"/>
            <p:cNvSpPr txBox="1"/>
            <p:nvPr/>
          </p:nvSpPr>
          <p:spPr>
            <a:xfrm>
              <a:off x="4970552" y="1774952"/>
              <a:ext cx="748733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IP</a:t>
              </a:r>
              <a:endParaRPr lang="it-IT" sz="1400" dirty="0"/>
            </a:p>
          </p:txBody>
        </p:sp>
        <p:sp>
          <p:nvSpPr>
            <p:cNvPr id="79" name="TextBox 54"/>
            <p:cNvSpPr txBox="1"/>
            <p:nvPr/>
          </p:nvSpPr>
          <p:spPr>
            <a:xfrm>
              <a:off x="8235265" y="1290839"/>
              <a:ext cx="748733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IP</a:t>
              </a:r>
              <a:endParaRPr lang="it-IT" sz="1400" dirty="0"/>
            </a:p>
          </p:txBody>
        </p:sp>
        <p:sp>
          <p:nvSpPr>
            <p:cNvPr id="80" name="TextBox 34"/>
            <p:cNvSpPr txBox="1"/>
            <p:nvPr/>
          </p:nvSpPr>
          <p:spPr>
            <a:xfrm>
              <a:off x="4708991" y="394151"/>
              <a:ext cx="1093081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Server</a:t>
              </a:r>
              <a:endParaRPr lang="it-IT" sz="1400" dirty="0"/>
            </a:p>
          </p:txBody>
        </p:sp>
        <p:cxnSp>
          <p:nvCxnSpPr>
            <p:cNvPr id="81" name="Straight Connector 69"/>
            <p:cNvCxnSpPr/>
            <p:nvPr/>
          </p:nvCxnSpPr>
          <p:spPr>
            <a:xfrm flipV="1">
              <a:off x="8818744" y="5894772"/>
              <a:ext cx="118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70"/>
            <p:cNvCxnSpPr/>
            <p:nvPr/>
          </p:nvCxnSpPr>
          <p:spPr>
            <a:xfrm flipV="1">
              <a:off x="7085345" y="5900361"/>
              <a:ext cx="13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71"/>
            <p:cNvSpPr txBox="1"/>
            <p:nvPr/>
          </p:nvSpPr>
          <p:spPr>
            <a:xfrm>
              <a:off x="8376710" y="5711168"/>
              <a:ext cx="748733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Eth</a:t>
              </a:r>
              <a:endParaRPr lang="it-IT" sz="1400" dirty="0"/>
            </a:p>
          </p:txBody>
        </p:sp>
        <p:cxnSp>
          <p:nvCxnSpPr>
            <p:cNvPr id="84" name="Straight Connector 76"/>
            <p:cNvCxnSpPr/>
            <p:nvPr/>
          </p:nvCxnSpPr>
          <p:spPr>
            <a:xfrm>
              <a:off x="3553179" y="5911681"/>
              <a:ext cx="198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78"/>
            <p:cNvSpPr txBox="1"/>
            <p:nvPr/>
          </p:nvSpPr>
          <p:spPr>
            <a:xfrm>
              <a:off x="3150580" y="3704070"/>
              <a:ext cx="1594751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RF Cable</a:t>
              </a:r>
              <a:endParaRPr lang="it-IT" sz="1400" dirty="0"/>
            </a:p>
          </p:txBody>
        </p:sp>
        <p:cxnSp>
          <p:nvCxnSpPr>
            <p:cNvPr id="86" name="Straight Connector 79"/>
            <p:cNvCxnSpPr/>
            <p:nvPr/>
          </p:nvCxnSpPr>
          <p:spPr>
            <a:xfrm flipH="1">
              <a:off x="3553179" y="3517884"/>
              <a:ext cx="0" cy="25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1"/>
            <p:cNvSpPr txBox="1"/>
            <p:nvPr/>
          </p:nvSpPr>
          <p:spPr>
            <a:xfrm>
              <a:off x="5940047" y="4933371"/>
              <a:ext cx="1422851" cy="59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Spectre v3 LTE Router</a:t>
              </a:r>
              <a:endParaRPr lang="it-IT" sz="1400" dirty="0"/>
            </a:p>
          </p:txBody>
        </p:sp>
        <p:cxnSp>
          <p:nvCxnSpPr>
            <p:cNvPr id="88" name="Straight Connector 107"/>
            <p:cNvCxnSpPr/>
            <p:nvPr/>
          </p:nvCxnSpPr>
          <p:spPr>
            <a:xfrm flipV="1">
              <a:off x="7707013" y="1466664"/>
              <a:ext cx="54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108"/>
            <p:cNvCxnSpPr/>
            <p:nvPr/>
          </p:nvCxnSpPr>
          <p:spPr>
            <a:xfrm flipV="1">
              <a:off x="8572675" y="1460200"/>
              <a:ext cx="5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Cloud 1"/>
            <p:cNvSpPr/>
            <p:nvPr/>
          </p:nvSpPr>
          <p:spPr>
            <a:xfrm>
              <a:off x="9004739" y="562021"/>
              <a:ext cx="2388666" cy="1467130"/>
            </a:xfrm>
            <a:prstGeom prst="cloud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/>
            </a:p>
          </p:txBody>
        </p:sp>
        <p:sp>
          <p:nvSpPr>
            <p:cNvPr id="91" name="TextBox 109"/>
            <p:cNvSpPr txBox="1"/>
            <p:nvPr/>
          </p:nvSpPr>
          <p:spPr>
            <a:xfrm>
              <a:off x="9722822" y="1106174"/>
              <a:ext cx="1269387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Internet</a:t>
              </a:r>
              <a:endParaRPr lang="it-IT" sz="1400" dirty="0"/>
            </a:p>
          </p:txBody>
        </p:sp>
        <p:pic>
          <p:nvPicPr>
            <p:cNvPr id="92" name="Picture 2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546490" y="5529561"/>
              <a:ext cx="1569073" cy="797964"/>
            </a:xfrm>
            <a:prstGeom prst="rect">
              <a:avLst/>
            </a:prstGeom>
          </p:spPr>
        </p:pic>
        <p:pic>
          <p:nvPicPr>
            <p:cNvPr id="93" name="Picture 2" descr="http://www.defaults-write.com/wp-content/uploads/2014/10/PowerIcon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1353" y="6254458"/>
              <a:ext cx="553787" cy="5537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4" name="TextBox 45"/>
            <p:cNvSpPr txBox="1"/>
            <p:nvPr/>
          </p:nvSpPr>
          <p:spPr>
            <a:xfrm>
              <a:off x="7394576" y="6211669"/>
              <a:ext cx="1624053" cy="59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Power da veicolo 24 V</a:t>
              </a:r>
              <a:endParaRPr lang="it-IT" sz="1400" dirty="0"/>
            </a:p>
          </p:txBody>
        </p:sp>
        <p:cxnSp>
          <p:nvCxnSpPr>
            <p:cNvPr id="95" name="Straight Connector 49"/>
            <p:cNvCxnSpPr/>
            <p:nvPr/>
          </p:nvCxnSpPr>
          <p:spPr>
            <a:xfrm flipV="1">
              <a:off x="6487223" y="6600548"/>
              <a:ext cx="504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51"/>
            <p:cNvCxnSpPr/>
            <p:nvPr/>
          </p:nvCxnSpPr>
          <p:spPr>
            <a:xfrm>
              <a:off x="6495534" y="6276548"/>
              <a:ext cx="0" cy="324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7" name="Picture 3" descr="Picture 3402.17.0072-EX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8796" y="4183009"/>
              <a:ext cx="864851" cy="864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8" name="Straight Connector 55"/>
            <p:cNvCxnSpPr/>
            <p:nvPr/>
          </p:nvCxnSpPr>
          <p:spPr>
            <a:xfrm flipH="1">
              <a:off x="3553179" y="4025534"/>
              <a:ext cx="0" cy="32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57"/>
            <p:cNvSpPr txBox="1"/>
            <p:nvPr/>
          </p:nvSpPr>
          <p:spPr>
            <a:xfrm>
              <a:off x="4312687" y="2616743"/>
              <a:ext cx="1631869" cy="59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Sencity Rail MIMO Antenna</a:t>
              </a:r>
              <a:endParaRPr lang="it-IT" sz="1400" dirty="0"/>
            </a:p>
          </p:txBody>
        </p:sp>
        <p:sp>
          <p:nvSpPr>
            <p:cNvPr id="100" name="TextBox 58"/>
            <p:cNvSpPr txBox="1"/>
            <p:nvPr/>
          </p:nvSpPr>
          <p:spPr>
            <a:xfrm>
              <a:off x="4163647" y="4245789"/>
              <a:ext cx="1058577" cy="59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Lightning Protector</a:t>
              </a:r>
              <a:endParaRPr lang="it-IT" sz="1400" dirty="0"/>
            </a:p>
          </p:txBody>
        </p:sp>
        <p:pic>
          <p:nvPicPr>
            <p:cNvPr id="101" name="Picture 19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0238336" y="2690314"/>
              <a:ext cx="1176084" cy="794916"/>
            </a:xfrm>
            <a:prstGeom prst="rect">
              <a:avLst/>
            </a:prstGeom>
          </p:spPr>
        </p:pic>
        <p:sp>
          <p:nvSpPr>
            <p:cNvPr id="102" name="TextBox 82"/>
            <p:cNvSpPr txBox="1"/>
            <p:nvPr/>
          </p:nvSpPr>
          <p:spPr>
            <a:xfrm>
              <a:off x="9308305" y="2780379"/>
              <a:ext cx="1631869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Kathrein Antenna</a:t>
              </a:r>
              <a:endParaRPr lang="it-IT" sz="1400" dirty="0"/>
            </a:p>
          </p:txBody>
        </p:sp>
        <p:sp>
          <p:nvSpPr>
            <p:cNvPr id="103" name="TextBox 83"/>
            <p:cNvSpPr txBox="1"/>
            <p:nvPr/>
          </p:nvSpPr>
          <p:spPr>
            <a:xfrm>
              <a:off x="3158458" y="5122218"/>
              <a:ext cx="1594751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RF Cable</a:t>
              </a:r>
              <a:endParaRPr lang="it-IT" sz="1400" dirty="0"/>
            </a:p>
          </p:txBody>
        </p:sp>
        <p:cxnSp>
          <p:nvCxnSpPr>
            <p:cNvPr id="104" name="Straight Connector 84"/>
            <p:cNvCxnSpPr/>
            <p:nvPr/>
          </p:nvCxnSpPr>
          <p:spPr>
            <a:xfrm flipH="1">
              <a:off x="3561057" y="4936031"/>
              <a:ext cx="0" cy="25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85"/>
            <p:cNvCxnSpPr/>
            <p:nvPr/>
          </p:nvCxnSpPr>
          <p:spPr>
            <a:xfrm flipH="1">
              <a:off x="3561057" y="5443681"/>
              <a:ext cx="0" cy="4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6" name="Picture 30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9308305" y="3644374"/>
              <a:ext cx="973600" cy="762320"/>
            </a:xfrm>
            <a:prstGeom prst="rect">
              <a:avLst/>
            </a:prstGeom>
          </p:spPr>
        </p:pic>
        <p:sp>
          <p:nvSpPr>
            <p:cNvPr id="107" name="TextBox 89"/>
            <p:cNvSpPr txBox="1"/>
            <p:nvPr/>
          </p:nvSpPr>
          <p:spPr>
            <a:xfrm>
              <a:off x="10176274" y="3975553"/>
              <a:ext cx="1631869" cy="59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Kathrein Low Noise Amplifier</a:t>
              </a:r>
              <a:endParaRPr lang="it-IT" sz="1400" dirty="0"/>
            </a:p>
          </p:txBody>
        </p:sp>
        <p:sp>
          <p:nvSpPr>
            <p:cNvPr id="108" name="TextBox 90"/>
            <p:cNvSpPr txBox="1"/>
            <p:nvPr/>
          </p:nvSpPr>
          <p:spPr>
            <a:xfrm>
              <a:off x="10373557" y="3519405"/>
              <a:ext cx="1594751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GPS Cable</a:t>
              </a:r>
              <a:endParaRPr lang="it-IT" sz="1400" dirty="0"/>
            </a:p>
          </p:txBody>
        </p:sp>
        <p:cxnSp>
          <p:nvCxnSpPr>
            <p:cNvPr id="109" name="Straight Connector 91"/>
            <p:cNvCxnSpPr/>
            <p:nvPr/>
          </p:nvCxnSpPr>
          <p:spPr>
            <a:xfrm flipH="1">
              <a:off x="10882555" y="3399930"/>
              <a:ext cx="0" cy="18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92"/>
            <p:cNvCxnSpPr/>
            <p:nvPr/>
          </p:nvCxnSpPr>
          <p:spPr>
            <a:xfrm flipH="1">
              <a:off x="10882555" y="3763202"/>
              <a:ext cx="0" cy="2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93"/>
            <p:cNvCxnSpPr/>
            <p:nvPr/>
          </p:nvCxnSpPr>
          <p:spPr>
            <a:xfrm rot="16200000" flipH="1">
              <a:off x="7508383" y="3635315"/>
              <a:ext cx="0" cy="68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Box 94"/>
            <p:cNvSpPr txBox="1"/>
            <p:nvPr/>
          </p:nvSpPr>
          <p:spPr>
            <a:xfrm>
              <a:off x="7798429" y="3783833"/>
              <a:ext cx="1594751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GPS Cable</a:t>
              </a:r>
              <a:endParaRPr lang="it-IT" sz="1400" dirty="0"/>
            </a:p>
          </p:txBody>
        </p:sp>
        <p:cxnSp>
          <p:nvCxnSpPr>
            <p:cNvPr id="113" name="Straight Connector 95"/>
            <p:cNvCxnSpPr/>
            <p:nvPr/>
          </p:nvCxnSpPr>
          <p:spPr>
            <a:xfrm rot="16200000" flipH="1">
              <a:off x="9143138" y="3750333"/>
              <a:ext cx="0" cy="4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4" name="Group 6"/>
            <p:cNvGrpSpPr/>
            <p:nvPr/>
          </p:nvGrpSpPr>
          <p:grpSpPr>
            <a:xfrm>
              <a:off x="5894526" y="2903899"/>
              <a:ext cx="1864591" cy="1249266"/>
              <a:chOff x="10164781" y="4010483"/>
              <a:chExt cx="1864591" cy="1249266"/>
            </a:xfrm>
          </p:grpSpPr>
          <p:sp>
            <p:nvSpPr>
              <p:cNvPr id="119" name="Cloud 33"/>
              <p:cNvSpPr/>
              <p:nvPr/>
            </p:nvSpPr>
            <p:spPr>
              <a:xfrm>
                <a:off x="10164781" y="4010483"/>
                <a:ext cx="1864591" cy="1249266"/>
              </a:xfrm>
              <a:prstGeom prst="cloud">
                <a:avLst/>
              </a:prstGeom>
              <a:gradFill flip="none" rotWithShape="1">
                <a:gsLst>
                  <a:gs pos="0">
                    <a:srgbClr val="FFFF00">
                      <a:tint val="66000"/>
                      <a:satMod val="160000"/>
                    </a:srgbClr>
                  </a:gs>
                  <a:gs pos="50000">
                    <a:srgbClr val="FFFF00">
                      <a:tint val="44500"/>
                      <a:satMod val="160000"/>
                    </a:srgbClr>
                  </a:gs>
                  <a:gs pos="100000">
                    <a:srgbClr val="FFFF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400"/>
              </a:p>
            </p:txBody>
          </p:sp>
          <p:sp>
            <p:nvSpPr>
              <p:cNvPr id="120" name="TextBox 96"/>
              <p:cNvSpPr txBox="1"/>
              <p:nvPr/>
            </p:nvSpPr>
            <p:spPr>
              <a:xfrm>
                <a:off x="10371471" y="4289700"/>
                <a:ext cx="1451210" cy="59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 dirty="0" smtClean="0"/>
                  <a:t>LDS Architecture</a:t>
                </a:r>
                <a:endParaRPr lang="it-IT" sz="1400" dirty="0"/>
              </a:p>
            </p:txBody>
          </p:sp>
        </p:grpSp>
        <p:cxnSp>
          <p:nvCxnSpPr>
            <p:cNvPr id="115" name="Straight Connector 64"/>
            <p:cNvCxnSpPr/>
            <p:nvPr/>
          </p:nvCxnSpPr>
          <p:spPr>
            <a:xfrm rot="16200000" flipH="1">
              <a:off x="4029108" y="3221881"/>
              <a:ext cx="0" cy="4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65"/>
            <p:cNvSpPr txBox="1"/>
            <p:nvPr/>
          </p:nvSpPr>
          <p:spPr>
            <a:xfrm>
              <a:off x="4250692" y="3262399"/>
              <a:ext cx="1594751" cy="352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GPS Cable</a:t>
              </a:r>
              <a:endParaRPr lang="it-IT" sz="1400" dirty="0"/>
            </a:p>
          </p:txBody>
        </p:sp>
        <p:cxnSp>
          <p:nvCxnSpPr>
            <p:cNvPr id="117" name="Straight Connector 68"/>
            <p:cNvCxnSpPr/>
            <p:nvPr/>
          </p:nvCxnSpPr>
          <p:spPr>
            <a:xfrm rot="16200000" flipH="1">
              <a:off x="5595401" y="3228899"/>
              <a:ext cx="0" cy="4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73"/>
            <p:cNvCxnSpPr/>
            <p:nvPr/>
          </p:nvCxnSpPr>
          <p:spPr>
            <a:xfrm rot="16200000" flipH="1">
              <a:off x="10540573" y="3652313"/>
              <a:ext cx="0" cy="64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CasellaDiTesto 120"/>
          <p:cNvSpPr txBox="1"/>
          <p:nvPr/>
        </p:nvSpPr>
        <p:spPr>
          <a:xfrm>
            <a:off x="208673" y="1420306"/>
            <a:ext cx="1177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0099"/>
                </a:solidFill>
              </a:rPr>
              <a:t>Architettura del sistema di comunicazione Terra-Bordo</a:t>
            </a:r>
            <a:endParaRPr lang="it-IT" sz="2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28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magine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0888" y="677773"/>
            <a:ext cx="1495560" cy="720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100000" t="100000"/>
            </a:path>
          </a:gradFill>
        </p:spPr>
      </p:pic>
      <p:pic>
        <p:nvPicPr>
          <p:cNvPr id="18" name="Immagine 1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725" y="494909"/>
            <a:ext cx="1285875" cy="852805"/>
          </a:xfrm>
          <a:prstGeom prst="rect">
            <a:avLst/>
          </a:prstGeom>
          <a:noFill/>
        </p:spPr>
      </p:pic>
      <p:pic>
        <p:nvPicPr>
          <p:cNvPr id="19" name="Immagine 18" descr="PAC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444" y="830325"/>
            <a:ext cx="1377600" cy="5040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292" y="615246"/>
            <a:ext cx="1304316" cy="6840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1" name="Immagine 20" descr="Ministro per la Coesione Territorial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452" y="903246"/>
            <a:ext cx="2337677" cy="3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egnaposto piè di pagina 21"/>
          <p:cNvSpPr>
            <a:spLocks noGrp="1"/>
          </p:cNvSpPr>
          <p:nvPr>
            <p:ph type="ftr" sz="quarter" idx="11"/>
          </p:nvPr>
        </p:nvSpPr>
        <p:spPr>
          <a:xfrm>
            <a:off x="769725" y="6356350"/>
            <a:ext cx="10576404" cy="365125"/>
          </a:xfrm>
        </p:spPr>
        <p:txBody>
          <a:bodyPr/>
          <a:lstStyle/>
          <a:p>
            <a:r>
              <a:rPr lang="it-IT" sz="1400" b="1" dirty="0"/>
              <a:t>“FERSAT  - Esperti in sistemi di segnalamento ferroviari basati su tecnologie satellitari” PON03PE_00159_4</a:t>
            </a:r>
            <a:endParaRPr lang="it-IT" sz="1400" dirty="0"/>
          </a:p>
          <a:p>
            <a:endParaRPr lang="it-IT" dirty="0"/>
          </a:p>
        </p:txBody>
      </p:sp>
      <p:sp>
        <p:nvSpPr>
          <p:cNvPr id="23" name="Segnaposto piè di pagina 21"/>
          <p:cNvSpPr txBox="1">
            <a:spLocks/>
          </p:cNvSpPr>
          <p:nvPr/>
        </p:nvSpPr>
        <p:spPr>
          <a:xfrm>
            <a:off x="709124" y="177460"/>
            <a:ext cx="105764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/>
              <a:t>“</a:t>
            </a:r>
            <a:endParaRPr lang="it-IT" sz="1400" dirty="0"/>
          </a:p>
          <a:p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1" y="104799"/>
            <a:ext cx="1219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– «Creazione di nuovi Distretti e/o nuove Aggregazioni Pubblico – Private» Intervento di formazione PON03PE_00159_4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08673" y="1432029"/>
            <a:ext cx="1177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0099"/>
                </a:solidFill>
              </a:rPr>
              <a:t>Architettura del sistema di comunicazione </a:t>
            </a:r>
            <a:r>
              <a:rPr lang="it-IT" sz="2800" b="1" dirty="0" smtClean="0">
                <a:solidFill>
                  <a:srgbClr val="000099"/>
                </a:solidFill>
              </a:rPr>
              <a:t>Terra-Terra</a:t>
            </a:r>
            <a:endParaRPr lang="it-IT" sz="2800" b="1" dirty="0">
              <a:solidFill>
                <a:srgbClr val="000099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01" y="2044336"/>
            <a:ext cx="11245868" cy="389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24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212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Carlo Carcatella</dc:creator>
  <cp:lastModifiedBy>CeRICT scrl</cp:lastModifiedBy>
  <cp:revision>15</cp:revision>
  <dcterms:created xsi:type="dcterms:W3CDTF">2016-10-21T15:10:56Z</dcterms:created>
  <dcterms:modified xsi:type="dcterms:W3CDTF">2016-10-24T07:34:54Z</dcterms:modified>
</cp:coreProperties>
</file>