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16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40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72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1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78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36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88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36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84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9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07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214D-A340-4989-A09C-D08489C01FDC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9FA56-CFBF-4189-B575-008509B776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60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Immagin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926" y="533252"/>
            <a:ext cx="12477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magin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51" y="404664"/>
            <a:ext cx="1285875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magine 7" descr="Descrizione: P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01" y="830114"/>
            <a:ext cx="1016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126" y="555477"/>
            <a:ext cx="10541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magine 8" descr="Descrizione: 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01" y="858689"/>
            <a:ext cx="17430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160693"/>
            <a:ext cx="9540552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Avviso n. 713/Ric. del 29/10/2010 - Titolo III - "Creazione di nuovi Distretti e/o nuove Aggregazioni Pubblico - Private " - Intervento di formazione PON03PE_00159_4</a:t>
            </a:r>
            <a:endParaRPr kumimoji="0" lang="it-IT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0088" y="830114"/>
            <a:ext cx="916372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“FERSAT  - Esperti in sistemi di segnalamento ferroviari basati su tecnologie satellitari” PON03PE_00159_4</a:t>
            </a:r>
            <a:endParaRPr kumimoji="0" lang="it-I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3" y="2649791"/>
            <a:ext cx="981535" cy="1211257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312563" y="2111598"/>
            <a:ext cx="5095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Salvatore Santillo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504602" y="5182375"/>
            <a:ext cx="8149310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94148" y="386104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Anno di nascita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18193" y="5537442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2000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1984</a:t>
            </a:r>
          </a:p>
        </p:txBody>
      </p:sp>
      <p:sp>
        <p:nvSpPr>
          <p:cNvPr id="22" name="Freccia in giù 21"/>
          <p:cNvSpPr/>
          <p:nvPr/>
        </p:nvSpPr>
        <p:spPr>
          <a:xfrm>
            <a:off x="907612" y="4606311"/>
            <a:ext cx="125203" cy="57606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0" name="Rettangolo 29"/>
          <p:cNvSpPr/>
          <p:nvPr/>
        </p:nvSpPr>
        <p:spPr>
          <a:xfrm>
            <a:off x="3851920" y="5537442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2000" b="1" dirty="0" smtClean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2010</a:t>
            </a:r>
            <a:endParaRPr lang="it-IT" sz="2000" b="1" dirty="0">
              <a:ln w="900" cmpd="sng">
                <a:solidFill>
                  <a:srgbClr val="4F81BD">
                    <a:satMod val="190000"/>
                    <a:alpha val="55000"/>
                  </a:srgbClr>
                </a:solidFill>
                <a:prstDash val="solid"/>
              </a:ln>
              <a:solidFill>
                <a:srgbClr val="4F81B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4F81BD">
                    <a:satMod val="190000"/>
                    <a:tint val="100000"/>
                    <a:alpha val="74000"/>
                  </a:srgbClr>
                </a:innerShdw>
              </a:effectLst>
            </a:endParaRPr>
          </a:p>
        </p:txBody>
      </p:sp>
      <p:sp>
        <p:nvSpPr>
          <p:cNvPr id="31" name="Freccia in giù 30"/>
          <p:cNvSpPr/>
          <p:nvPr/>
        </p:nvSpPr>
        <p:spPr>
          <a:xfrm>
            <a:off x="4086757" y="4606310"/>
            <a:ext cx="125203" cy="57606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4" name="Freccia in giù 33"/>
          <p:cNvSpPr/>
          <p:nvPr/>
        </p:nvSpPr>
        <p:spPr>
          <a:xfrm>
            <a:off x="5865736" y="3585790"/>
            <a:ext cx="159583" cy="161594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5" name="Rettangolo 34"/>
          <p:cNvSpPr/>
          <p:nvPr/>
        </p:nvSpPr>
        <p:spPr>
          <a:xfrm>
            <a:off x="5580112" y="5522671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2000" b="1" dirty="0" smtClean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2014</a:t>
            </a:r>
            <a:endParaRPr lang="it-IT" sz="2000" b="1" dirty="0">
              <a:ln w="900" cmpd="sng">
                <a:solidFill>
                  <a:srgbClr val="4F81BD">
                    <a:satMod val="190000"/>
                    <a:alpha val="55000"/>
                  </a:srgbClr>
                </a:solidFill>
                <a:prstDash val="solid"/>
              </a:ln>
              <a:solidFill>
                <a:srgbClr val="4F81B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4F81BD">
                    <a:satMod val="190000"/>
                    <a:tint val="100000"/>
                    <a:alpha val="74000"/>
                  </a:srgbClr>
                </a:innerShdw>
              </a:effectLst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3033791" y="3585790"/>
            <a:ext cx="204226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Laurea</a:t>
            </a:r>
            <a:r>
              <a:rPr lang="en-US" dirty="0" smtClean="0">
                <a:solidFill>
                  <a:srgbClr val="0070C0"/>
                </a:solidFill>
              </a:rPr>
              <a:t> in </a:t>
            </a:r>
            <a:r>
              <a:rPr lang="en-US" dirty="0" err="1" smtClean="0">
                <a:solidFill>
                  <a:srgbClr val="0070C0"/>
                </a:solidFill>
              </a:rPr>
              <a:t>Ingegneria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delle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Telecomunicazioni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4959872" y="2300679"/>
            <a:ext cx="1772368" cy="1200329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Laurea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Magistrale</a:t>
            </a:r>
            <a:r>
              <a:rPr lang="en-US" dirty="0" smtClean="0">
                <a:solidFill>
                  <a:srgbClr val="0070C0"/>
                </a:solidFill>
              </a:rPr>
              <a:t> in </a:t>
            </a:r>
            <a:r>
              <a:rPr lang="en-US" dirty="0" err="1" smtClean="0">
                <a:solidFill>
                  <a:srgbClr val="0070C0"/>
                </a:solidFill>
              </a:rPr>
              <a:t>Ingegneria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Elettronica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8" name="Freccia in giù 37"/>
          <p:cNvSpPr/>
          <p:nvPr/>
        </p:nvSpPr>
        <p:spPr>
          <a:xfrm>
            <a:off x="6945176" y="4606311"/>
            <a:ext cx="125203" cy="57606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38"/>
          <p:cNvSpPr/>
          <p:nvPr/>
        </p:nvSpPr>
        <p:spPr>
          <a:xfrm>
            <a:off x="6676272" y="5517232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2000" b="1" dirty="0" smtClean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2015</a:t>
            </a:r>
            <a:endParaRPr lang="it-IT" sz="2000" b="1" dirty="0">
              <a:ln w="900" cmpd="sng">
                <a:solidFill>
                  <a:srgbClr val="4F81BD">
                    <a:satMod val="190000"/>
                    <a:alpha val="55000"/>
                  </a:srgbClr>
                </a:solidFill>
                <a:prstDash val="solid"/>
              </a:ln>
              <a:solidFill>
                <a:srgbClr val="4F81B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4F81BD">
                    <a:satMod val="190000"/>
                    <a:tint val="100000"/>
                    <a:alpha val="74000"/>
                  </a:srgbClr>
                </a:innerShdw>
              </a:effectLst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6058992" y="3573016"/>
            <a:ext cx="177236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Progetto</a:t>
            </a:r>
            <a:r>
              <a:rPr lang="en-US" dirty="0" smtClean="0">
                <a:solidFill>
                  <a:srgbClr val="0070C0"/>
                </a:solidFill>
              </a:rPr>
              <a:t> di </a:t>
            </a:r>
            <a:r>
              <a:rPr lang="en-US" dirty="0" err="1" smtClean="0">
                <a:solidFill>
                  <a:srgbClr val="0070C0"/>
                </a:solidFill>
              </a:rPr>
              <a:t>formazione</a:t>
            </a:r>
            <a:r>
              <a:rPr lang="en-US" dirty="0" smtClean="0">
                <a:solidFill>
                  <a:srgbClr val="0070C0"/>
                </a:solidFill>
              </a:rPr>
              <a:t> FERSAT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7668344" y="5528110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2000" b="1" dirty="0" smtClean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2016</a:t>
            </a:r>
            <a:endParaRPr lang="it-IT" sz="2000" b="1" dirty="0">
              <a:ln w="900" cmpd="sng">
                <a:solidFill>
                  <a:srgbClr val="4F81BD">
                    <a:satMod val="190000"/>
                    <a:alpha val="55000"/>
                  </a:srgbClr>
                </a:solidFill>
                <a:prstDash val="solid"/>
              </a:ln>
              <a:solidFill>
                <a:srgbClr val="4F81BD">
                  <a:satMod val="200000"/>
                  <a:tint val="3000"/>
                </a:srgbClr>
              </a:solidFill>
              <a:effectLst>
                <a:innerShdw blurRad="101600" dist="76200" dir="5400000">
                  <a:srgbClr val="4F81BD">
                    <a:satMod val="190000"/>
                    <a:tint val="100000"/>
                    <a:alpha val="74000"/>
                  </a:srgbClr>
                </a:innerShdw>
              </a:effectLst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7134180" y="2839636"/>
            <a:ext cx="1772368" cy="64633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Tirocinio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presso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il</a:t>
            </a:r>
            <a:r>
              <a:rPr lang="en-US" dirty="0" smtClean="0">
                <a:solidFill>
                  <a:srgbClr val="0070C0"/>
                </a:solidFill>
              </a:rPr>
              <a:t> DICEA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4" name="Freccia in giù 43"/>
          <p:cNvSpPr/>
          <p:nvPr/>
        </p:nvSpPr>
        <p:spPr>
          <a:xfrm>
            <a:off x="8020364" y="3566426"/>
            <a:ext cx="159583" cy="161594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16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Immagin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926" y="533252"/>
            <a:ext cx="12477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magin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51" y="404664"/>
            <a:ext cx="1285875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magine 7" descr="Descrizione: P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01" y="830114"/>
            <a:ext cx="1016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126" y="555477"/>
            <a:ext cx="10541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magine 8" descr="Descrizione: 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01" y="858689"/>
            <a:ext cx="17430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160693"/>
            <a:ext cx="9540552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Avviso n. 713/Ric. del 29/10/2010 - Titolo III - "Creazione di nuovi Distretti e/o nuove Aggregazioni Pubblico - Private " - Intervento di formazione PON03PE_00159_4</a:t>
            </a:r>
            <a:endParaRPr kumimoji="0" lang="it-IT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0088" y="830114"/>
            <a:ext cx="916372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“FERSAT  - Esperti in sistemi di segnalamento ferroviari basati su tecnologie satellitari” PON03PE_00159_4</a:t>
            </a:r>
            <a:endParaRPr kumimoji="0" lang="it-I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528" y="1785763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Principali attività svolte 						1/2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256490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Implementazione</a:t>
            </a:r>
            <a:r>
              <a:rPr lang="en-US" dirty="0" smtClean="0">
                <a:solidFill>
                  <a:srgbClr val="0070C0"/>
                </a:solidFill>
              </a:rPr>
              <a:t> di  </a:t>
            </a:r>
            <a:r>
              <a:rPr lang="en-US" dirty="0" err="1" smtClean="0">
                <a:solidFill>
                  <a:srgbClr val="0070C0"/>
                </a:solidFill>
              </a:rPr>
              <a:t>nuove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funzionalità</a:t>
            </a:r>
            <a:r>
              <a:rPr lang="en-US" dirty="0" smtClean="0">
                <a:solidFill>
                  <a:srgbClr val="0070C0"/>
                </a:solidFill>
              </a:rPr>
              <a:t> al software di </a:t>
            </a:r>
            <a:r>
              <a:rPr lang="en-US" dirty="0" err="1" smtClean="0">
                <a:solidFill>
                  <a:srgbClr val="0070C0"/>
                </a:solidFill>
              </a:rPr>
              <a:t>simulazione</a:t>
            </a:r>
            <a:r>
              <a:rPr lang="en-US" dirty="0" smtClean="0">
                <a:solidFill>
                  <a:srgbClr val="0070C0"/>
                </a:solidFill>
              </a:rPr>
              <a:t> di </a:t>
            </a:r>
            <a:r>
              <a:rPr lang="en-US" dirty="0" err="1" smtClean="0">
                <a:solidFill>
                  <a:srgbClr val="0070C0"/>
                </a:solidFill>
              </a:rPr>
              <a:t>reti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ferrioviarie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sviluppato</a:t>
            </a:r>
            <a:r>
              <a:rPr lang="en-US" dirty="0" smtClean="0">
                <a:solidFill>
                  <a:srgbClr val="0070C0"/>
                </a:solidFill>
              </a:rPr>
              <a:t> dal DICEA: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70C0"/>
                </a:solidFill>
              </a:rPr>
              <a:t>Possibilità</a:t>
            </a:r>
            <a:r>
              <a:rPr lang="en-US" dirty="0" smtClean="0">
                <a:solidFill>
                  <a:srgbClr val="0070C0"/>
                </a:solidFill>
              </a:rPr>
              <a:t> di </a:t>
            </a:r>
            <a:r>
              <a:rPr lang="en-US" dirty="0" err="1" smtClean="0">
                <a:solidFill>
                  <a:srgbClr val="0070C0"/>
                </a:solidFill>
              </a:rPr>
              <a:t>simulare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reti</a:t>
            </a:r>
            <a:r>
              <a:rPr lang="en-US" dirty="0" smtClean="0">
                <a:solidFill>
                  <a:srgbClr val="0070C0"/>
                </a:solidFill>
              </a:rPr>
              <a:t> con </a:t>
            </a:r>
            <a:r>
              <a:rPr lang="en-US" dirty="0" err="1" smtClean="0">
                <a:solidFill>
                  <a:srgbClr val="0070C0"/>
                </a:solidFill>
              </a:rPr>
              <a:t>sistemi</a:t>
            </a:r>
            <a:r>
              <a:rPr lang="en-US" dirty="0" smtClean="0">
                <a:solidFill>
                  <a:srgbClr val="0070C0"/>
                </a:solidFill>
              </a:rPr>
              <a:t> di </a:t>
            </a:r>
            <a:r>
              <a:rPr lang="en-US" dirty="0" err="1" smtClean="0">
                <a:solidFill>
                  <a:srgbClr val="0070C0"/>
                </a:solidFill>
              </a:rPr>
              <a:t>tipo</a:t>
            </a:r>
            <a:r>
              <a:rPr lang="en-US" dirty="0" smtClean="0">
                <a:solidFill>
                  <a:srgbClr val="0070C0"/>
                </a:solidFill>
              </a:rPr>
              <a:t> BACC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</a:rPr>
              <a:t>Implementazione linea Circumvesuviana e calibrazione del modello </a:t>
            </a:r>
          </a:p>
          <a:p>
            <a:pPr marL="285750" indent="-285750">
              <a:buFont typeface="Arial" pitchFamily="34" charset="0"/>
              <a:buChar char="•"/>
            </a:pPr>
            <a:endParaRPr lang="it-IT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</a:rPr>
              <a:t>Possibilità di eseguire la simulazione di uno scenario in maniera ripetuta al variare dei parametri di interesse (Simulazione con Metodo Monte Carlo)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8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Immagin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926" y="533252"/>
            <a:ext cx="12477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magin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51" y="404664"/>
            <a:ext cx="1285875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magine 7" descr="Descrizione: P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01" y="830114"/>
            <a:ext cx="1016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126" y="555477"/>
            <a:ext cx="10541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magine 8" descr="Descrizione: 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01" y="858689"/>
            <a:ext cx="17430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160693"/>
            <a:ext cx="9540552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Avviso n. 713/Ric. del 29/10/2010 - Titolo III - "Creazione di nuovi Distretti e/o nuove Aggregazioni Pubblico - Private " - Intervento di formazione PON03PE_00159_4</a:t>
            </a:r>
            <a:endParaRPr kumimoji="0" lang="it-IT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0088" y="830114"/>
            <a:ext cx="916372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“FERSAT  - Esperti in sistemi di segnalamento ferroviari basati su tecnologie satellitari” PON03PE_00159_4</a:t>
            </a:r>
            <a:endParaRPr kumimoji="0" lang="it-I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528" y="1785763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Principali attività svolte 						2/2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256490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Analisi</a:t>
            </a:r>
            <a:r>
              <a:rPr lang="en-US" dirty="0" smtClean="0">
                <a:solidFill>
                  <a:srgbClr val="0070C0"/>
                </a:solidFill>
              </a:rPr>
              <a:t> di </a:t>
            </a:r>
            <a:r>
              <a:rPr lang="en-US" dirty="0" err="1" smtClean="0">
                <a:solidFill>
                  <a:srgbClr val="0070C0"/>
                </a:solidFill>
              </a:rPr>
              <a:t>Sensitività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70C0"/>
                </a:solidFill>
              </a:rPr>
              <a:t>Individuazione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dei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possibili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parametri</a:t>
            </a:r>
            <a:r>
              <a:rPr lang="en-US" dirty="0" smtClean="0">
                <a:solidFill>
                  <a:srgbClr val="0070C0"/>
                </a:solidFill>
              </a:rPr>
              <a:t> di influenza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</a:rPr>
              <a:t>Esecuzione di simulazioni con metodo Monte Carlo</a:t>
            </a:r>
          </a:p>
          <a:p>
            <a:pPr marL="285750" indent="-285750">
              <a:buFont typeface="Arial" pitchFamily="34" charset="0"/>
              <a:buChar char="•"/>
            </a:pPr>
            <a:endParaRPr lang="it-IT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</a:rPr>
              <a:t>Elaborazione ed Analisi dei  risultati e degli indici </a:t>
            </a:r>
            <a:r>
              <a:rPr lang="it-IT" smtClean="0">
                <a:solidFill>
                  <a:srgbClr val="0070C0"/>
                </a:solidFill>
              </a:rPr>
              <a:t>di sensitività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0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200</Words>
  <Application>Microsoft Office PowerPoint</Application>
  <PresentationFormat>Presentazione su schermo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SalvaSan</dc:creator>
  <cp:lastModifiedBy>CeRICT scrl</cp:lastModifiedBy>
  <cp:revision>12</cp:revision>
  <dcterms:created xsi:type="dcterms:W3CDTF">2016-10-20T14:43:52Z</dcterms:created>
  <dcterms:modified xsi:type="dcterms:W3CDTF">2016-10-24T08:49:09Z</dcterms:modified>
</cp:coreProperties>
</file>