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D90D3"/>
    <a:srgbClr val="9BC0F7"/>
    <a:srgbClr val="C2D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7925-CD12-47A7-8395-F368570EDDEF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CEF91-95FB-43D9-B8FF-EBEA250E0E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76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98E4-E329-49F4-B3BF-4AA100C86D95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74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03-8B0D-4377-AF1F-D4CB3611823B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0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85E-9B9F-4B49-9421-90877798EA12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28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C6FF-396D-4A2C-A819-41499F712776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61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FED9-FDBF-43B4-BCE3-D76F02C82F3C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03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D70F3-3415-40DC-A731-9F498950E85F}" type="datetime1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27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7BC0-C2A1-42EC-B2E9-D1F64B3FA3C6}" type="datetime1">
              <a:rPr lang="it-IT" smtClean="0"/>
              <a:t>21/10/2016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46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A65D-6950-4CB4-B79A-75561B23DDCA}" type="datetime1">
              <a:rPr lang="it-IT" smtClean="0"/>
              <a:t>21/10/2016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1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2C4C-48CD-4F52-B5E1-FA210AF1FBB1}" type="datetime1">
              <a:rPr lang="it-IT" smtClean="0"/>
              <a:t>21/10/2016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81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D951-F60A-43E7-902A-E692C5080197}" type="datetime1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74D0-3A1E-4D36-A95D-1ECD8E1808DE}" type="datetime1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14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2D8D-2F98-43A3-B46A-60A76ED104AD}" type="datetime1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01E5-E1E4-4B80-BCDB-2C58175775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81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9" y="2161353"/>
            <a:ext cx="976197" cy="168676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888" y="677773"/>
            <a:ext cx="1495560" cy="720000"/>
          </a:xfrm>
          <a:prstGeom prst="rect">
            <a:avLst/>
          </a:prstGeom>
          <a:noFill/>
        </p:spPr>
      </p:pic>
      <p:pic>
        <p:nvPicPr>
          <p:cNvPr id="18" name="Immagine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25" y="494909"/>
            <a:ext cx="1285875" cy="852805"/>
          </a:xfrm>
          <a:prstGeom prst="rect">
            <a:avLst/>
          </a:prstGeom>
          <a:noFill/>
        </p:spPr>
      </p:pic>
      <p:pic>
        <p:nvPicPr>
          <p:cNvPr id="19" name="Immagine 18" descr="PA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44" y="830325"/>
            <a:ext cx="1377600" cy="50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92" y="615246"/>
            <a:ext cx="1304316" cy="68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Immagine 20" descr="Ministro per la Coesione Territorial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52" y="903246"/>
            <a:ext cx="2337677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>
          <a:xfrm>
            <a:off x="769725" y="6356350"/>
            <a:ext cx="10576404" cy="365125"/>
          </a:xfrm>
        </p:spPr>
        <p:txBody>
          <a:bodyPr/>
          <a:lstStyle/>
          <a:p>
            <a:r>
              <a:rPr lang="it-IT" sz="1400" b="1" dirty="0"/>
              <a:t>“FERSAT  - Esperti in sistemi di segnalamento ferroviari basati su tecnologie satellitari” PON03PE_00159_4</a:t>
            </a:r>
            <a:endParaRPr lang="it-IT" sz="1400" dirty="0"/>
          </a:p>
          <a:p>
            <a:endParaRPr lang="it-IT" dirty="0"/>
          </a:p>
        </p:txBody>
      </p:sp>
      <p:sp>
        <p:nvSpPr>
          <p:cNvPr id="23" name="Segnaposto piè di pagina 21"/>
          <p:cNvSpPr txBox="1">
            <a:spLocks/>
          </p:cNvSpPr>
          <p:nvPr/>
        </p:nvSpPr>
        <p:spPr>
          <a:xfrm>
            <a:off x="709124" y="177460"/>
            <a:ext cx="10576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/>
              <a:t>“</a:t>
            </a:r>
            <a:endParaRPr lang="it-IT" sz="1400" dirty="0"/>
          </a:p>
          <a:p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-98674" y="-3424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– «Creazione di nuovi Distretti e/o nuove Aggregazioni Pubblico – Private» </a:t>
            </a:r>
            <a:b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Intervento di formazione PON03PE_00159_4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591366" y="1517953"/>
            <a:ext cx="1032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99"/>
                </a:solidFill>
              </a:rPr>
              <a:t>CURRICULUM VITAE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591366" y="2162051"/>
            <a:ext cx="10600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Laurea Triennale in Ingegneria delle Telecomunicazioni presso l’Università degli studi di Napoli Federico II</a:t>
            </a:r>
            <a:br>
              <a:rPr lang="it-IT" dirty="0"/>
            </a:br>
            <a:r>
              <a:rPr lang="it-IT" b="1" dirty="0"/>
              <a:t>Titolo tesi: </a:t>
            </a:r>
            <a:r>
              <a:rPr lang="it-IT" dirty="0"/>
              <a:t>Algoritmo di localizzazione Hooke – Jeeves per la radiolocalizzazione in ambiente urbano </a:t>
            </a:r>
            <a:br>
              <a:rPr lang="it-IT" dirty="0"/>
            </a:br>
            <a:r>
              <a:rPr lang="it-IT" b="1" dirty="0"/>
              <a:t>Voto:</a:t>
            </a:r>
            <a:r>
              <a:rPr lang="it-IT" dirty="0"/>
              <a:t> 93/110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Laurea Magistrale in Ingegneria delle Telecomunicazioni presso l’Università degli Studi di Napoli Federico II</a:t>
            </a:r>
            <a:br>
              <a:rPr lang="it-IT" dirty="0"/>
            </a:br>
            <a:r>
              <a:rPr lang="it-IT" b="1" dirty="0"/>
              <a:t>Titolo tesi: </a:t>
            </a:r>
            <a:r>
              <a:rPr lang="it-IT" dirty="0"/>
              <a:t>Radiolocalizzazione lungo una linea metropolitana in galleria</a:t>
            </a:r>
            <a:br>
              <a:rPr lang="it-IT" dirty="0"/>
            </a:br>
            <a:r>
              <a:rPr lang="it-IT" b="1" dirty="0"/>
              <a:t>Voto: </a:t>
            </a:r>
            <a:r>
              <a:rPr lang="it-IT" dirty="0"/>
              <a:t>103/110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15169" y="4179252"/>
            <a:ext cx="113001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99"/>
                </a:solidFill>
              </a:rPr>
              <a:t>ULTERIORI SPECIALIZZAZIONI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Master di II livello in </a:t>
            </a:r>
            <a:r>
              <a:rPr lang="it-IT" b="1" dirty="0"/>
              <a:t>Gestione, pianificazione e progettazione dei sistemi di networking avanzato e dei servizi ICT</a:t>
            </a:r>
            <a:br>
              <a:rPr lang="it-IT" b="1" dirty="0"/>
            </a:br>
            <a:r>
              <a:rPr lang="it-IT" b="1" dirty="0"/>
              <a:t>Titolo tesi: </a:t>
            </a:r>
            <a:r>
              <a:rPr lang="it-IT" dirty="0"/>
              <a:t>Il protocollo BGP per la diffusione delle reti VPN</a:t>
            </a:r>
            <a:br>
              <a:rPr lang="it-IT" dirty="0"/>
            </a:br>
            <a:r>
              <a:rPr lang="it-IT" b="1" dirty="0"/>
              <a:t>Voto: </a:t>
            </a:r>
            <a:r>
              <a:rPr lang="it-IT" dirty="0"/>
              <a:t>107/110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Progetto </a:t>
            </a:r>
            <a:r>
              <a:rPr lang="it-IT" b="1" dirty="0" err="1"/>
              <a:t>FerSat</a:t>
            </a:r>
            <a:r>
              <a:rPr lang="it-IT" b="1" dirty="0"/>
              <a:t>: </a:t>
            </a:r>
            <a:r>
              <a:rPr lang="it-IT" dirty="0"/>
              <a:t>formazione di esperti di segnalamento basato su tecnologie satellitari</a:t>
            </a:r>
          </a:p>
        </p:txBody>
      </p:sp>
    </p:spTree>
    <p:extLst>
      <p:ext uri="{BB962C8B-B14F-4D97-AF65-F5344CB8AC3E}">
        <p14:creationId xmlns:p14="http://schemas.microsoft.com/office/powerpoint/2010/main" val="86094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888" y="677773"/>
            <a:ext cx="1495560" cy="720000"/>
          </a:xfrm>
          <a:prstGeom prst="rect">
            <a:avLst/>
          </a:prstGeom>
          <a:noFill/>
        </p:spPr>
      </p:pic>
      <p:pic>
        <p:nvPicPr>
          <p:cNvPr id="18" name="Immagin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25" y="494909"/>
            <a:ext cx="1285875" cy="852805"/>
          </a:xfrm>
          <a:prstGeom prst="rect">
            <a:avLst/>
          </a:prstGeom>
          <a:noFill/>
        </p:spPr>
      </p:pic>
      <p:pic>
        <p:nvPicPr>
          <p:cNvPr id="19" name="Immagine 18" descr="PA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44" y="830325"/>
            <a:ext cx="1377600" cy="50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92" y="615246"/>
            <a:ext cx="1304316" cy="68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Immagine 20" descr="Ministro per la Coesione Territoria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52" y="903246"/>
            <a:ext cx="2337677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>
          <a:xfrm>
            <a:off x="769725" y="6356350"/>
            <a:ext cx="10576404" cy="365125"/>
          </a:xfrm>
        </p:spPr>
        <p:txBody>
          <a:bodyPr/>
          <a:lstStyle/>
          <a:p>
            <a:r>
              <a:rPr lang="it-IT" sz="1400" b="1" dirty="0"/>
              <a:t>“FERSAT  - Esperti in sistemi di segnalamento ferroviari basati su tecnologie satellitari” PON03PE_00159_4</a:t>
            </a:r>
            <a:endParaRPr lang="it-IT" sz="1400" dirty="0"/>
          </a:p>
          <a:p>
            <a:endParaRPr lang="it-IT" dirty="0"/>
          </a:p>
        </p:txBody>
      </p:sp>
      <p:sp>
        <p:nvSpPr>
          <p:cNvPr id="23" name="Segnaposto piè di pagina 21"/>
          <p:cNvSpPr txBox="1">
            <a:spLocks/>
          </p:cNvSpPr>
          <p:nvPr/>
        </p:nvSpPr>
        <p:spPr>
          <a:xfrm>
            <a:off x="709124" y="177460"/>
            <a:ext cx="10576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/>
              <a:t>“</a:t>
            </a:r>
            <a:endParaRPr lang="it-IT" sz="1400" dirty="0"/>
          </a:p>
          <a:p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1" y="104799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– «Creazione di nuovi Distretti e/o nuove Aggregazioni Pubblico – Private» Intervento di formazione PON03PE_00159_4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8673" y="1433376"/>
            <a:ext cx="117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99"/>
                </a:solidFill>
              </a:rPr>
              <a:t>ATTIVITA’ DI STAGE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92369" y="1970224"/>
            <a:ext cx="11268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99"/>
                </a:solidFill>
              </a:rPr>
              <a:t>OBIETTIVO</a:t>
            </a:r>
          </a:p>
          <a:p>
            <a:r>
              <a:rPr lang="it-IT" sz="1600" dirty="0"/>
              <a:t>Studio e progettazione di un sistema di segnalamento ferroviario innovativo avente le seguenti caratteristiche: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Miglioramento dei livelli di 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Aumento della capacità di trasporto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Riduzione dell’installazione degli impianti lungo linea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92369" y="3667712"/>
            <a:ext cx="11268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0099"/>
                </a:solidFill>
              </a:rPr>
              <a:t>LA LOCALIZZAZIONE IN AMBITO FERROVIARIO</a:t>
            </a:r>
          </a:p>
          <a:p>
            <a:r>
              <a:rPr lang="it-IT" sz="1600" dirty="0"/>
              <a:t>Il sistema di localizzazione satellitare GPS è quello più diffuso in vari settori (es. automobilistico) ma non è efficace per la localizzazione di un treno. Ciò è dovuto a diversi fattori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Attraversamento dei centri urbani che riducono l’accuratezza (fenomeno di multipath)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Attraversamento di gallerie lungo la linea ferroviaria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2369" y="5711483"/>
            <a:ext cx="1126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ALGORITMO DI FINGERPRINTING PER LA LOCALIZZAZIONE DI UN TRENO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881672" y="5309192"/>
            <a:ext cx="428658" cy="33047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2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888" y="677773"/>
            <a:ext cx="1495560" cy="72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</p:pic>
      <p:pic>
        <p:nvPicPr>
          <p:cNvPr id="18" name="Immagine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25" y="494909"/>
            <a:ext cx="1285875" cy="852805"/>
          </a:xfrm>
          <a:prstGeom prst="rect">
            <a:avLst/>
          </a:prstGeom>
          <a:noFill/>
        </p:spPr>
      </p:pic>
      <p:pic>
        <p:nvPicPr>
          <p:cNvPr id="19" name="Immagine 18" descr="PA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44" y="830325"/>
            <a:ext cx="1377600" cy="50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92" y="615246"/>
            <a:ext cx="1304316" cy="684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1" name="Immagine 20" descr="Ministro per la Coesione Territoria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452" y="903246"/>
            <a:ext cx="2337677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egnaposto piè di pagina 21"/>
          <p:cNvSpPr>
            <a:spLocks noGrp="1"/>
          </p:cNvSpPr>
          <p:nvPr>
            <p:ph type="ftr" sz="quarter" idx="11"/>
          </p:nvPr>
        </p:nvSpPr>
        <p:spPr>
          <a:xfrm>
            <a:off x="769725" y="6356350"/>
            <a:ext cx="10576404" cy="365125"/>
          </a:xfrm>
        </p:spPr>
        <p:txBody>
          <a:bodyPr/>
          <a:lstStyle/>
          <a:p>
            <a:r>
              <a:rPr lang="it-IT" sz="1400" b="1" dirty="0"/>
              <a:t>“FERSAT  - Esperti in sistemi di segnalamento ferroviari basati su tecnologie satellitari” PON03PE_00159_4</a:t>
            </a:r>
            <a:endParaRPr lang="it-IT" sz="1400" dirty="0"/>
          </a:p>
          <a:p>
            <a:endParaRPr lang="it-IT" dirty="0"/>
          </a:p>
        </p:txBody>
      </p:sp>
      <p:sp>
        <p:nvSpPr>
          <p:cNvPr id="23" name="Segnaposto piè di pagina 21"/>
          <p:cNvSpPr txBox="1">
            <a:spLocks/>
          </p:cNvSpPr>
          <p:nvPr/>
        </p:nvSpPr>
        <p:spPr>
          <a:xfrm>
            <a:off x="709124" y="177460"/>
            <a:ext cx="10576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/>
              <a:t>“</a:t>
            </a:r>
            <a:endParaRPr lang="it-IT" sz="1400" dirty="0"/>
          </a:p>
          <a:p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1" y="104799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Avviso n. 713/Ric. del 29/10/2010 - Titolo III – «Creazione di nuovi Distretti e/o nuove Aggregazioni Pubblico – Private» Intervento di formazione PON03PE_00159_4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8673" y="1361691"/>
            <a:ext cx="1177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99"/>
                </a:solidFill>
              </a:rPr>
              <a:t>ALGORITMO FINGERPRINTING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10486" y="1818982"/>
            <a:ext cx="888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L’algoritmo di fingerprinting richiede due fasi</a:t>
            </a:r>
          </a:p>
        </p:txBody>
      </p:sp>
      <p:pic>
        <p:nvPicPr>
          <p:cNvPr id="14" name="Immagine 13" descr="MAPPA GSM (BARRA - 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6" r="6406"/>
          <a:stretch>
            <a:fillRect/>
          </a:stretch>
        </p:blipFill>
        <p:spPr bwMode="auto">
          <a:xfrm>
            <a:off x="208673" y="1857452"/>
            <a:ext cx="2689272" cy="12898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010486" y="2246752"/>
            <a:ext cx="918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99"/>
                </a:solidFill>
              </a:rPr>
              <a:t>Fase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Campionamento scena con un numero finito di punti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Collezione di un insieme di parametri che identifica univocamente i punti in un DB</a:t>
            </a:r>
          </a:p>
        </p:txBody>
      </p:sp>
      <p:pic>
        <p:nvPicPr>
          <p:cNvPr id="16" name="Immagine 15" descr="07B - SAN GIORGIO A CREMAN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9" r="6563" b="12622"/>
          <a:stretch>
            <a:fillRect/>
          </a:stretch>
        </p:blipFill>
        <p:spPr bwMode="auto">
          <a:xfrm>
            <a:off x="208673" y="3495671"/>
            <a:ext cx="2689272" cy="127475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sellaDiTesto 24"/>
          <p:cNvSpPr txBox="1"/>
          <p:nvPr/>
        </p:nvSpPr>
        <p:spPr>
          <a:xfrm>
            <a:off x="3010486" y="3407487"/>
            <a:ext cx="8117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0099"/>
                </a:solidFill>
              </a:rPr>
              <a:t>Fase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Misurazione parametri nel punto incognita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Scelta del punto del DB che minimizza una metrica prefissata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014024"/>
            <a:ext cx="1219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Per l’acquisizione dei dati e il test dell’algoritmo è stata sviluppata una semplice app per sistema operativo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Acquisizione dati GSM o Wi-Fi (Non è necessario installare ulteriori dispositivi in linea)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22416" y="4495177"/>
            <a:ext cx="254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  posizione stimata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6" y="4443429"/>
            <a:ext cx="338285" cy="506193"/>
          </a:xfrm>
          <a:prstGeom prst="rect">
            <a:avLst/>
          </a:prstGeom>
        </p:spPr>
      </p:pic>
      <p:pic>
        <p:nvPicPr>
          <p:cNvPr id="27" name="Immagine 26" descr="C:\Users\Carlo\AppData\Local\Microsoft\Windows\INetCache\Content.Word\android-google-maps-changing-marker-icon-color1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18408" r="82555" b="62437"/>
          <a:stretch/>
        </p:blipFill>
        <p:spPr bwMode="auto">
          <a:xfrm>
            <a:off x="7364143" y="4481622"/>
            <a:ext cx="474200" cy="4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7838343" y="4511859"/>
            <a:ext cx="254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posizione reale</a:t>
            </a:r>
          </a:p>
        </p:txBody>
      </p:sp>
    </p:spTree>
    <p:extLst>
      <p:ext uri="{BB962C8B-B14F-4D97-AF65-F5344CB8AC3E}">
        <p14:creationId xmlns:p14="http://schemas.microsoft.com/office/powerpoint/2010/main" val="42632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4" grpId="0"/>
      <p:bldP spid="5" grpId="0"/>
      <p:bldP spid="2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354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Carcatella</dc:creator>
  <cp:lastModifiedBy>Carlo Carcatella</cp:lastModifiedBy>
  <cp:revision>11</cp:revision>
  <dcterms:created xsi:type="dcterms:W3CDTF">2016-10-21T15:10:56Z</dcterms:created>
  <dcterms:modified xsi:type="dcterms:W3CDTF">2016-10-21T17:07:40Z</dcterms:modified>
</cp:coreProperties>
</file>