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159D-EE76-4283-AC59-1219E6CA9C47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D473-E2B4-45E2-9A69-9819DBF24D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29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159D-EE76-4283-AC59-1219E6CA9C47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D473-E2B4-45E2-9A69-9819DBF24D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19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159D-EE76-4283-AC59-1219E6CA9C47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D473-E2B4-45E2-9A69-9819DBF24D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7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159D-EE76-4283-AC59-1219E6CA9C47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D473-E2B4-45E2-9A69-9819DBF24D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15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159D-EE76-4283-AC59-1219E6CA9C47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D473-E2B4-45E2-9A69-9819DBF24D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071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159D-EE76-4283-AC59-1219E6CA9C47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D473-E2B4-45E2-9A69-9819DBF24D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95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159D-EE76-4283-AC59-1219E6CA9C47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D473-E2B4-45E2-9A69-9819DBF24D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1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159D-EE76-4283-AC59-1219E6CA9C47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D473-E2B4-45E2-9A69-9819DBF24D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20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159D-EE76-4283-AC59-1219E6CA9C47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D473-E2B4-45E2-9A69-9819DBF24D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95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159D-EE76-4283-AC59-1219E6CA9C47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D473-E2B4-45E2-9A69-9819DBF24D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26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159D-EE76-4283-AC59-1219E6CA9C47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8D473-E2B4-45E2-9A69-9819DBF24D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49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1594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E159D-EE76-4283-AC59-1219E6CA9C47}" type="datetimeFigureOut">
              <a:rPr lang="it-IT" smtClean="0"/>
              <a:t>21/10/2016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8D473-E2B4-45E2-9A69-9819DBF24D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20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55420" y="74522"/>
            <a:ext cx="9074725" cy="765198"/>
            <a:chOff x="55420" y="74522"/>
            <a:chExt cx="9074725" cy="765198"/>
          </a:xfrm>
        </p:grpSpPr>
        <p:pic>
          <p:nvPicPr>
            <p:cNvPr id="4" name="Immagine 3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34951" y="74522"/>
              <a:ext cx="1604569" cy="760116"/>
            </a:xfrm>
            <a:prstGeom prst="rect">
              <a:avLst/>
            </a:prstGeom>
            <a:noFill/>
          </p:spPr>
        </p:pic>
        <p:pic>
          <p:nvPicPr>
            <p:cNvPr id="5" name="Immagine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420" y="98085"/>
              <a:ext cx="1653563" cy="741635"/>
            </a:xfrm>
            <a:prstGeom prst="rect">
              <a:avLst/>
            </a:prstGeom>
            <a:noFill/>
          </p:spPr>
        </p:pic>
        <p:pic>
          <p:nvPicPr>
            <p:cNvPr id="6" name="Immagine 5" descr="PAC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219" y="254182"/>
              <a:ext cx="1305702" cy="470051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7" name="Immagine 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403" y="102645"/>
              <a:ext cx="1354697" cy="69905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8" name="Immagine 7" descr="Ministro per la Coesione Territorial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648" y="263433"/>
              <a:ext cx="2241497" cy="3736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 descr="C:\Users\Lucia\Desktop\HD Giò\Fotografie\TUTTE LE FOTOGRAFIE\Tutte le fotografie\2011\lecce conf aiom\Foto020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54745" r="65452" b="21131"/>
          <a:stretch/>
        </p:blipFill>
        <p:spPr bwMode="auto">
          <a:xfrm>
            <a:off x="83130" y="1160651"/>
            <a:ext cx="2232823" cy="184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no 10"/>
          <p:cNvSpPr/>
          <p:nvPr/>
        </p:nvSpPr>
        <p:spPr>
          <a:xfrm>
            <a:off x="263245" y="928041"/>
            <a:ext cx="862103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uppo 2"/>
          <p:cNvGrpSpPr/>
          <p:nvPr/>
        </p:nvGrpSpPr>
        <p:grpSpPr>
          <a:xfrm>
            <a:off x="237911" y="6451953"/>
            <a:ext cx="8843073" cy="386057"/>
            <a:chOff x="237911" y="6451953"/>
            <a:chExt cx="8843073" cy="386057"/>
          </a:xfrm>
        </p:grpSpPr>
        <p:sp>
          <p:nvSpPr>
            <p:cNvPr id="2" name="CasellaDiTesto 1"/>
            <p:cNvSpPr txBox="1"/>
            <p:nvPr/>
          </p:nvSpPr>
          <p:spPr>
            <a:xfrm>
              <a:off x="595765" y="6530233"/>
              <a:ext cx="8485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rgbClr val="002060"/>
                  </a:solidFill>
                </a:rPr>
                <a:t>FERSAT – esperti in sistemi di segnalamento ferroviario basati su tecnologie satellitari -PON03PE_00159_4</a:t>
              </a:r>
            </a:p>
          </p:txBody>
        </p:sp>
        <p:sp>
          <p:nvSpPr>
            <p:cNvPr id="12" name="Meno 11"/>
            <p:cNvSpPr/>
            <p:nvPr/>
          </p:nvSpPr>
          <p:spPr>
            <a:xfrm>
              <a:off x="237911" y="6451953"/>
              <a:ext cx="8621036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2051720" y="1008247"/>
            <a:ext cx="6832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Giovanna Donnarumma – Breve Curriculum Vitae</a:t>
            </a:r>
            <a:endParaRPr lang="it-IT" sz="2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217980" y="1380647"/>
            <a:ext cx="68567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96850" algn="just">
              <a:buFont typeface="Courier New" panose="02070309020205020404" pitchFamily="49" charset="0"/>
              <a:buChar char="o"/>
            </a:pP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Nasce a Salerno l’8 febbraio 1981</a:t>
            </a:r>
          </a:p>
          <a:p>
            <a:pPr marL="285750" indent="-196850" algn="just">
              <a:buFont typeface="Courier New" panose="02070309020205020404" pitchFamily="49" charset="0"/>
              <a:buChar char="o"/>
            </a:pP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Consegue la laurea specialistica con lode in ingegneria per l’ambiente ed il territorio il 21 febbraio 2011 presso l’Università degli Studi di Salerno;</a:t>
            </a:r>
          </a:p>
          <a:p>
            <a:pPr marL="285750" indent="-196850" algn="just">
              <a:buFont typeface="Courier New" panose="02070309020205020404" pitchFamily="49" charset="0"/>
              <a:buChar char="o"/>
            </a:pP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Vince una borsa di studio per il dottorato di ricerca in ingegneria civile per l’ambiente ed il territorio, che consegue il 26 febbraio 2016. </a:t>
            </a:r>
            <a:endParaRPr lang="it-IT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99361" y="3148828"/>
            <a:ext cx="88922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Dopo aver conseguito il dottorato di ricerca vince diversi bandi ad evidenza pubblica per attività di consulenza scientifica su temi di ingegneria civile ed ambientale presso il consorzio CUGRI (Centro </a:t>
            </a:r>
            <a:r>
              <a:rPr lang="it-IT" i="1" dirty="0" err="1" smtClean="0">
                <a:solidFill>
                  <a:schemeClr val="accent1">
                    <a:lumMod val="75000"/>
                  </a:schemeClr>
                </a:solidFill>
              </a:rPr>
              <a:t>interUniversitario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 per la previsione e prevenzione dei Grandi Rischi) ed il consorzio CONISMA (Consorzio Nazionale Interuniversitario per le Scienze del Mare). </a:t>
            </a:r>
          </a:p>
          <a:p>
            <a:pPr algn="just"/>
            <a:endParaRPr lang="it-IT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Ha all’attivo diverse pubblicazioni scientifiche internazionali.</a:t>
            </a:r>
          </a:p>
          <a:p>
            <a:pPr algn="just"/>
            <a:endParaRPr lang="it-IT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E’ stata cultrice della materia per i corsi di idraulica, fluidodinamica ambientale ed idraulica marittima presso la facoltà di ingegneria dell’Università degli studi di Salerno.</a:t>
            </a:r>
          </a:p>
          <a:p>
            <a:pPr algn="just"/>
            <a:endParaRPr lang="it-IT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Ha svolto attività di libera professionista .</a:t>
            </a:r>
          </a:p>
          <a:p>
            <a:pPr algn="just"/>
            <a:endParaRPr lang="it-IT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it-IT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55420" y="74522"/>
            <a:ext cx="9074725" cy="765198"/>
            <a:chOff x="55420" y="74522"/>
            <a:chExt cx="9074725" cy="765198"/>
          </a:xfrm>
        </p:grpSpPr>
        <p:pic>
          <p:nvPicPr>
            <p:cNvPr id="11" name="Immagine 10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34951" y="74522"/>
              <a:ext cx="1604569" cy="760116"/>
            </a:xfrm>
            <a:prstGeom prst="rect">
              <a:avLst/>
            </a:prstGeom>
            <a:noFill/>
          </p:spPr>
        </p:pic>
        <p:pic>
          <p:nvPicPr>
            <p:cNvPr id="12" name="Immagine 11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420" y="98085"/>
              <a:ext cx="1653563" cy="741635"/>
            </a:xfrm>
            <a:prstGeom prst="rect">
              <a:avLst/>
            </a:prstGeom>
            <a:noFill/>
          </p:spPr>
        </p:pic>
        <p:pic>
          <p:nvPicPr>
            <p:cNvPr id="13" name="Immagine 12" descr="PAC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219" y="254182"/>
              <a:ext cx="1305702" cy="470051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4" name="Immagine 13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403" y="102645"/>
              <a:ext cx="1354697" cy="69905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5" name="Immagine 14" descr="Ministro per la Coesione Territorial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648" y="263433"/>
              <a:ext cx="2241497" cy="3736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Meno 15"/>
          <p:cNvSpPr/>
          <p:nvPr/>
        </p:nvSpPr>
        <p:spPr>
          <a:xfrm>
            <a:off x="263245" y="928041"/>
            <a:ext cx="862103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237911" y="6451953"/>
            <a:ext cx="8843073" cy="386057"/>
            <a:chOff x="237911" y="6451953"/>
            <a:chExt cx="8843073" cy="386057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595765" y="6530233"/>
              <a:ext cx="8485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rgbClr val="002060"/>
                  </a:solidFill>
                </a:rPr>
                <a:t>FERSAT – esperti in sistemi di segnalamento ferroviario basati su tecnologie satellitari -PON03PE_00159_4</a:t>
              </a:r>
            </a:p>
          </p:txBody>
        </p:sp>
        <p:sp>
          <p:nvSpPr>
            <p:cNvPr id="21" name="Meno 20"/>
            <p:cNvSpPr/>
            <p:nvPr/>
          </p:nvSpPr>
          <p:spPr>
            <a:xfrm>
              <a:off x="237911" y="6451953"/>
              <a:ext cx="8621036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106097" y="995930"/>
            <a:ext cx="88922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Stage formativo:</a:t>
            </a:r>
            <a:endParaRPr lang="it-IT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b="1" i="1" dirty="0">
                <a:solidFill>
                  <a:schemeClr val="accent1">
                    <a:lumMod val="75000"/>
                  </a:schemeClr>
                </a:solidFill>
              </a:rPr>
              <a:t>Analisi e applicazione delle procedure di caratterizzazione statistica del sistema di localizzazione satellitare GNSS integrato in applicazioni 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</a:rPr>
              <a:t>ferroviarie.</a:t>
            </a:r>
          </a:p>
          <a:p>
            <a:pPr algn="just"/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Svolto presso Ansaldo STS – Settore Ricerca e Sviluppo – Via F. Imparato, 190 – Napoli;</a:t>
            </a:r>
          </a:p>
          <a:p>
            <a:pPr algn="just"/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Tutor aziendale: Dott.ssa Loredana Freda Albanese.</a:t>
            </a:r>
          </a:p>
          <a:p>
            <a:pPr algn="just"/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L’attività di stage è stata sviluppata secondo il seguente schema riassuntivo:</a:t>
            </a:r>
          </a:p>
          <a:p>
            <a:pPr algn="just"/>
            <a:endParaRPr lang="it-IT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it-IT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it-IT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it-IT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it-IT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it-IT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it-IT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it-IT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" name="Immagine 22" descr="\\catia\Users\Adriano\Desktop\PerReportFersat\Differencial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61" y="3050217"/>
            <a:ext cx="3536880" cy="282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233529" y="2908707"/>
            <a:ext cx="5139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Introduzione al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GNSS (Global </a:t>
            </a:r>
            <a:r>
              <a:rPr lang="it-IT" i="1" dirty="0" err="1" smtClean="0">
                <a:solidFill>
                  <a:schemeClr val="accent1">
                    <a:lumMod val="75000"/>
                  </a:schemeClr>
                </a:solidFill>
              </a:rPr>
              <a:t>Navigation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 Satellite System) 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ed al GPS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(Global </a:t>
            </a:r>
            <a:r>
              <a:rPr lang="it-IT" i="1" dirty="0" err="1" smtClean="0">
                <a:solidFill>
                  <a:schemeClr val="accent1">
                    <a:lumMod val="75000"/>
                  </a:schemeClr>
                </a:solidFill>
              </a:rPr>
              <a:t>Positioning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 System) - 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Il GPS nel sistema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ferroviario;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Il 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GPS nel sistema LDS 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Location Determination System)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Studio dell’architettura LDS.</a:t>
            </a:r>
          </a:p>
          <a:p>
            <a:pPr marL="342900" indent="-342900" algn="just">
              <a:buFont typeface="+mj-lt"/>
              <a:buAutoNum type="arabicPeriod"/>
            </a:pPr>
            <a:endParaRPr lang="it-IT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Hazard 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Analysis per il sistema LDS.</a:t>
            </a:r>
          </a:p>
          <a:p>
            <a:pPr marL="342900" indent="-342900" algn="just">
              <a:buFont typeface="+mj-lt"/>
              <a:buAutoNum type="arabicPeriod"/>
            </a:pPr>
            <a:endParaRPr lang="it-IT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Raccolta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, filtraggio e analisi delle corse  della circumvesuviana Napoli – Sorrento mediante il tool Diag-SSB di proprietà di Ansaldo STS;</a:t>
            </a:r>
          </a:p>
          <a:p>
            <a:pPr marL="342900" indent="-342900" algn="just">
              <a:buFont typeface="+mj-lt"/>
              <a:buAutoNum type="arabicPeriod"/>
            </a:pPr>
            <a:endParaRPr lang="it-IT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4264665" y="4192622"/>
            <a:ext cx="11921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8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55420" y="74522"/>
            <a:ext cx="9074725" cy="765198"/>
            <a:chOff x="55420" y="74522"/>
            <a:chExt cx="9074725" cy="765198"/>
          </a:xfrm>
        </p:grpSpPr>
        <p:pic>
          <p:nvPicPr>
            <p:cNvPr id="11" name="Immagine 10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34951" y="74522"/>
              <a:ext cx="1604569" cy="760116"/>
            </a:xfrm>
            <a:prstGeom prst="rect">
              <a:avLst/>
            </a:prstGeom>
            <a:noFill/>
          </p:spPr>
        </p:pic>
        <p:pic>
          <p:nvPicPr>
            <p:cNvPr id="12" name="Immagine 11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420" y="98085"/>
              <a:ext cx="1653563" cy="741635"/>
            </a:xfrm>
            <a:prstGeom prst="rect">
              <a:avLst/>
            </a:prstGeom>
            <a:noFill/>
          </p:spPr>
        </p:pic>
        <p:pic>
          <p:nvPicPr>
            <p:cNvPr id="13" name="Immagine 12" descr="PAC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3219" y="254182"/>
              <a:ext cx="1305702" cy="470051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4" name="Immagine 13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403" y="102645"/>
              <a:ext cx="1354697" cy="69905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5" name="Immagine 14" descr="Ministro per la Coesione Territoriale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648" y="263433"/>
              <a:ext cx="2241497" cy="37363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Meno 15"/>
          <p:cNvSpPr/>
          <p:nvPr/>
        </p:nvSpPr>
        <p:spPr>
          <a:xfrm>
            <a:off x="263245" y="928041"/>
            <a:ext cx="862103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9" name="Gruppo 18"/>
          <p:cNvGrpSpPr/>
          <p:nvPr/>
        </p:nvGrpSpPr>
        <p:grpSpPr>
          <a:xfrm>
            <a:off x="237911" y="6451953"/>
            <a:ext cx="8843073" cy="386057"/>
            <a:chOff x="237911" y="6451953"/>
            <a:chExt cx="8843073" cy="386057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595765" y="6530233"/>
              <a:ext cx="84852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i="1" dirty="0">
                  <a:solidFill>
                    <a:srgbClr val="002060"/>
                  </a:solidFill>
                </a:rPr>
                <a:t>FERSAT – esperti in sistemi di segnalamento ferroviario basati su tecnologie satellitari -PON03PE_00159_4</a:t>
              </a:r>
            </a:p>
          </p:txBody>
        </p:sp>
        <p:sp>
          <p:nvSpPr>
            <p:cNvPr id="21" name="Meno 20"/>
            <p:cNvSpPr/>
            <p:nvPr/>
          </p:nvSpPr>
          <p:spPr>
            <a:xfrm>
              <a:off x="237911" y="6451953"/>
              <a:ext cx="8621036" cy="45719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Rettangolo 1"/>
          <p:cNvSpPr/>
          <p:nvPr/>
        </p:nvSpPr>
        <p:spPr>
          <a:xfrm>
            <a:off x="237910" y="1095154"/>
            <a:ext cx="83665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Studio delle mappe GIS e dei sistemi correlati;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Analisi dei log GPS dalla linea Napoli – Sorrento per la georeferenziazione delle balise presenti sulla tratta;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Ricostruzione del tracciato georeferenziato dei binari e conseguente </a:t>
            </a:r>
            <a:r>
              <a:rPr lang="it-IT" i="1" dirty="0" smtClean="0">
                <a:solidFill>
                  <a:schemeClr val="accent1">
                    <a:lumMod val="75000"/>
                  </a:schemeClr>
                </a:solidFill>
              </a:rPr>
              <a:t>ricostruzione </a:t>
            </a:r>
            <a:r>
              <a:rPr lang="it-IT" i="1" dirty="0">
                <a:solidFill>
                  <a:schemeClr val="accent1">
                    <a:lumMod val="75000"/>
                  </a:schemeClr>
                </a:solidFill>
              </a:rPr>
              <a:t>del track – DB della linea Napoli – Sorrento.</a:t>
            </a:r>
          </a:p>
        </p:txBody>
      </p:sp>
      <p:pic>
        <p:nvPicPr>
          <p:cNvPr id="22" name="Immagine 21"/>
          <p:cNvPicPr/>
          <p:nvPr/>
        </p:nvPicPr>
        <p:blipFill rotWithShape="1">
          <a:blip r:embed="rId7"/>
          <a:srcRect l="18647" t="9094" b="7465"/>
          <a:stretch/>
        </p:blipFill>
        <p:spPr bwMode="auto">
          <a:xfrm>
            <a:off x="147357" y="2749151"/>
            <a:ext cx="3995157" cy="2728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8" t="17370" r="12745" b="13636"/>
          <a:stretch/>
        </p:blipFill>
        <p:spPr bwMode="auto">
          <a:xfrm>
            <a:off x="4374738" y="2749151"/>
            <a:ext cx="4464495" cy="270205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Rettangolo 2"/>
          <p:cNvSpPr/>
          <p:nvPr/>
        </p:nvSpPr>
        <p:spPr>
          <a:xfrm>
            <a:off x="103815" y="5589240"/>
            <a:ext cx="39431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>
                <a:solidFill>
                  <a:schemeClr val="accent1">
                    <a:lumMod val="75000"/>
                  </a:schemeClr>
                </a:solidFill>
              </a:rPr>
              <a:t>Visione in Google Earth di due </a:t>
            </a:r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</a:rPr>
              <a:t>file </a:t>
            </a:r>
            <a:r>
              <a:rPr lang="it-IT" sz="1400" b="1" i="1" dirty="0">
                <a:solidFill>
                  <a:schemeClr val="accent1">
                    <a:lumMod val="75000"/>
                  </a:schemeClr>
                </a:solidFill>
              </a:rPr>
              <a:t>di tipo </a:t>
            </a:r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it-IT" sz="1400" b="1" i="1" dirty="0" err="1" smtClean="0">
                <a:solidFill>
                  <a:schemeClr val="accent1">
                    <a:lumMod val="75000"/>
                  </a:schemeClr>
                </a:solidFill>
              </a:rPr>
              <a:t>kml</a:t>
            </a:r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it-IT" sz="1400" b="1" i="1" dirty="0">
                <a:solidFill>
                  <a:schemeClr val="accent1">
                    <a:lumMod val="75000"/>
                  </a:schemeClr>
                </a:solidFill>
              </a:rPr>
              <a:t>esemplificativi della collocazione di due balise </a:t>
            </a:r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</a:rPr>
              <a:t>georeferenziate</a:t>
            </a:r>
            <a:r>
              <a:rPr lang="it-IT" sz="1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</a:rPr>
              <a:t>sulla tratta</a:t>
            </a:r>
            <a:endParaRPr lang="it-IT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35100" y="555182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i="1" dirty="0">
                <a:solidFill>
                  <a:schemeClr val="accent1">
                    <a:lumMod val="75000"/>
                  </a:schemeClr>
                </a:solidFill>
              </a:rPr>
              <a:t>Visione in Google Earth della georeferenziazione </a:t>
            </a:r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</a:rPr>
              <a:t>della </a:t>
            </a:r>
            <a:r>
              <a:rPr lang="it-IT" sz="1400" b="1" i="1" dirty="0">
                <a:solidFill>
                  <a:schemeClr val="accent1">
                    <a:lumMod val="75000"/>
                  </a:schemeClr>
                </a:solidFill>
              </a:rPr>
              <a:t>linea Napoli Sorrento</a:t>
            </a:r>
          </a:p>
        </p:txBody>
      </p:sp>
      <p:pic>
        <p:nvPicPr>
          <p:cNvPr id="24" name="Immagine 23"/>
          <p:cNvPicPr/>
          <p:nvPr/>
        </p:nvPicPr>
        <p:blipFill rotWithShape="1">
          <a:blip r:embed="rId9"/>
          <a:srcRect l="18844" t="9607" b="5713"/>
          <a:stretch/>
        </p:blipFill>
        <p:spPr bwMode="auto">
          <a:xfrm>
            <a:off x="4235099" y="2572482"/>
            <a:ext cx="4836989" cy="3435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312281" y="59146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1400" b="1" i="1" dirty="0">
                <a:solidFill>
                  <a:schemeClr val="accent1">
                    <a:lumMod val="75000"/>
                  </a:schemeClr>
                </a:solidFill>
              </a:rPr>
              <a:t>Visione</a:t>
            </a:r>
            <a:r>
              <a:rPr lang="it-IT" dirty="0"/>
              <a:t> </a:t>
            </a:r>
            <a:r>
              <a:rPr lang="it-IT" sz="1400" b="1" i="1" dirty="0">
                <a:solidFill>
                  <a:schemeClr val="accent1">
                    <a:lumMod val="75000"/>
                  </a:schemeClr>
                </a:solidFill>
              </a:rPr>
              <a:t>zoomata</a:t>
            </a:r>
            <a:r>
              <a:rPr lang="it-IT" dirty="0"/>
              <a:t> </a:t>
            </a:r>
            <a:r>
              <a:rPr lang="it-IT" sz="1400" b="1" i="1" dirty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it-IT" dirty="0"/>
              <a:t> </a:t>
            </a:r>
            <a:r>
              <a:rPr lang="it-IT" sz="1400" b="1" i="1" dirty="0">
                <a:solidFill>
                  <a:schemeClr val="accent1">
                    <a:lumMod val="75000"/>
                  </a:schemeClr>
                </a:solidFill>
              </a:rPr>
              <a:t>Google</a:t>
            </a:r>
            <a:r>
              <a:rPr lang="it-IT" dirty="0"/>
              <a:t> </a:t>
            </a:r>
            <a:r>
              <a:rPr lang="it-IT" sz="1400" b="1" i="1" dirty="0">
                <a:solidFill>
                  <a:schemeClr val="accent1">
                    <a:lumMod val="75000"/>
                  </a:schemeClr>
                </a:solidFill>
              </a:rPr>
              <a:t>Earth</a:t>
            </a:r>
            <a:r>
              <a:rPr lang="it-IT" dirty="0"/>
              <a:t> </a:t>
            </a:r>
            <a:r>
              <a:rPr lang="it-IT" sz="1400" b="1" i="1" dirty="0">
                <a:solidFill>
                  <a:schemeClr val="accent1">
                    <a:lumMod val="75000"/>
                  </a:schemeClr>
                </a:solidFill>
              </a:rPr>
              <a:t>dell’area</a:t>
            </a:r>
            <a:r>
              <a:rPr lang="it-IT" dirty="0"/>
              <a:t> </a:t>
            </a:r>
            <a:r>
              <a:rPr lang="it-IT" sz="1400" b="1" i="1" dirty="0">
                <a:solidFill>
                  <a:schemeClr val="accent1">
                    <a:lumMod val="75000"/>
                  </a:schemeClr>
                </a:solidFill>
              </a:rPr>
              <a:t>cerchiata</a:t>
            </a:r>
            <a:r>
              <a:rPr lang="it-IT" dirty="0"/>
              <a:t> </a:t>
            </a:r>
            <a:r>
              <a:rPr lang="it-IT" sz="1400" b="1" i="1" dirty="0">
                <a:solidFill>
                  <a:schemeClr val="accent1">
                    <a:lumMod val="75000"/>
                  </a:schemeClr>
                </a:solidFill>
              </a:rPr>
              <a:t>in</a:t>
            </a:r>
            <a:r>
              <a:rPr lang="it-IT" dirty="0"/>
              <a:t> </a:t>
            </a:r>
            <a:r>
              <a:rPr lang="it-IT" sz="1400" b="1" i="1" dirty="0">
                <a:solidFill>
                  <a:schemeClr val="accent1">
                    <a:lumMod val="75000"/>
                  </a:schemeClr>
                </a:solidFill>
              </a:rPr>
              <a:t>rosso </a:t>
            </a:r>
            <a:r>
              <a:rPr lang="it-IT" sz="1400" b="1" i="1" dirty="0" smtClean="0">
                <a:solidFill>
                  <a:schemeClr val="accent1">
                    <a:lumMod val="75000"/>
                  </a:schemeClr>
                </a:solidFill>
              </a:rPr>
              <a:t>nella figura precedente </a:t>
            </a:r>
            <a:endParaRPr lang="it-IT" sz="1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419</Words>
  <Application>Microsoft Office PowerPoint</Application>
  <PresentationFormat>Presentazione su schermo (4:3)</PresentationFormat>
  <Paragraphs>37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Giovanna</dc:creator>
  <cp:lastModifiedBy>Giovanna</cp:lastModifiedBy>
  <cp:revision>18</cp:revision>
  <dcterms:created xsi:type="dcterms:W3CDTF">2016-10-20T14:42:41Z</dcterms:created>
  <dcterms:modified xsi:type="dcterms:W3CDTF">2016-10-21T15:09:07Z</dcterms:modified>
</cp:coreProperties>
</file>