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5"/>
  </p:handoutMasterIdLst>
  <p:sldIdLst>
    <p:sldId id="259"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2E1261-B004-4506-AC9E-1597390E9C16}" type="datetimeFigureOut">
              <a:rPr lang="it-IT" smtClean="0"/>
              <a:pPr/>
              <a:t>21/10/2016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17A0F7-356B-4415-B182-9B736034C4CC}"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7"/>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21/10/2016</a:t>
            </a:fld>
            <a:endParaRPr lang="it-IT"/>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251520" y="2276872"/>
            <a:ext cx="6513045" cy="1261884"/>
          </a:xfrm>
          <a:prstGeom prst="rect">
            <a:avLst/>
          </a:prstGeom>
          <a:noFill/>
        </p:spPr>
        <p:txBody>
          <a:bodyPr wrap="square" rtlCol="0">
            <a:spAutoFit/>
          </a:bodyPr>
          <a:lstStyle/>
          <a:p>
            <a:pPr algn="ctr"/>
            <a:endParaRPr lang="it-IT" sz="1600" dirty="0" smtClean="0"/>
          </a:p>
          <a:p>
            <a:pPr marL="457200" indent="-457200"/>
            <a:endParaRPr lang="it-IT" sz="2000" dirty="0" smtClean="0"/>
          </a:p>
          <a:p>
            <a:pPr marL="457200" indent="-457200"/>
            <a:endParaRPr lang="it-IT" sz="2000" dirty="0" smtClean="0"/>
          </a:p>
          <a:p>
            <a:r>
              <a:rPr lang="it-IT" sz="2000" dirty="0" smtClean="0"/>
              <a:t>                        </a:t>
            </a:r>
            <a:endParaRPr lang="it-IT" sz="2000" dirty="0"/>
          </a:p>
        </p:txBody>
      </p:sp>
      <p:pic>
        <p:nvPicPr>
          <p:cNvPr id="8" name="Immagine 7"/>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5733256"/>
            <a:ext cx="8568952" cy="832146"/>
          </a:xfrm>
          <a:prstGeom prst="rect">
            <a:avLst/>
          </a:prstGeom>
          <a:solidFill>
            <a:schemeClr val="bg1"/>
          </a:solidFill>
        </p:spPr>
      </p:pic>
      <p:pic>
        <p:nvPicPr>
          <p:cNvPr id="14" name="Immagine 13" descr="Foto_ok.PNG"/>
          <p:cNvPicPr>
            <a:picLocks noChangeAspect="1"/>
          </p:cNvPicPr>
          <p:nvPr/>
        </p:nvPicPr>
        <p:blipFill>
          <a:blip r:embed="rId3" cstate="print"/>
          <a:stretch>
            <a:fillRect/>
          </a:stretch>
        </p:blipFill>
        <p:spPr>
          <a:xfrm>
            <a:off x="179512" y="188642"/>
            <a:ext cx="2376264" cy="3419616"/>
          </a:xfrm>
          <a:prstGeom prst="rect">
            <a:avLst/>
          </a:prstGeom>
        </p:spPr>
      </p:pic>
      <p:sp>
        <p:nvSpPr>
          <p:cNvPr id="7" name="CasellaDiTesto 6"/>
          <p:cNvSpPr txBox="1"/>
          <p:nvPr/>
        </p:nvSpPr>
        <p:spPr>
          <a:xfrm>
            <a:off x="3131840" y="332656"/>
            <a:ext cx="5544616" cy="1200329"/>
          </a:xfrm>
          <a:prstGeom prst="rect">
            <a:avLst/>
          </a:prstGeom>
          <a:noFill/>
        </p:spPr>
        <p:txBody>
          <a:bodyPr wrap="square" rtlCol="0">
            <a:spAutoFit/>
          </a:bodyPr>
          <a:lstStyle/>
          <a:p>
            <a:pPr algn="ctr"/>
            <a:r>
              <a:rPr lang="it-IT" sz="2000" b="1" dirty="0" err="1" smtClean="0"/>
              <a:t>Marro</a:t>
            </a:r>
            <a:r>
              <a:rPr lang="it-IT" sz="2000" b="1" dirty="0" smtClean="0"/>
              <a:t> Rossella </a:t>
            </a:r>
            <a:r>
              <a:rPr lang="it-IT" sz="2000" b="1" dirty="0" smtClean="0"/>
              <a:t>Giada</a:t>
            </a:r>
          </a:p>
          <a:p>
            <a:pPr algn="ctr"/>
            <a:endParaRPr lang="it-IT" sz="2000" b="1" dirty="0" smtClean="0"/>
          </a:p>
          <a:p>
            <a:pPr algn="r"/>
            <a:r>
              <a:rPr lang="it-IT" sz="1600" dirty="0" smtClean="0"/>
              <a:t>Tel: 3245647691</a:t>
            </a:r>
          </a:p>
          <a:p>
            <a:pPr algn="r"/>
            <a:r>
              <a:rPr lang="it-IT" sz="1600" dirty="0" smtClean="0"/>
              <a:t>Mail: giaroxel@hotmail.it</a:t>
            </a:r>
            <a:endParaRPr lang="it-IT" sz="1600" dirty="0" smtClean="0"/>
          </a:p>
        </p:txBody>
      </p:sp>
      <p:sp>
        <p:nvSpPr>
          <p:cNvPr id="10" name="CasellaDiTesto 9"/>
          <p:cNvSpPr txBox="1"/>
          <p:nvPr/>
        </p:nvSpPr>
        <p:spPr>
          <a:xfrm>
            <a:off x="0" y="3717032"/>
            <a:ext cx="9144000" cy="2031325"/>
          </a:xfrm>
          <a:prstGeom prst="rect">
            <a:avLst/>
          </a:prstGeom>
          <a:noFill/>
        </p:spPr>
        <p:txBody>
          <a:bodyPr wrap="square" rtlCol="0">
            <a:spAutoFit/>
          </a:bodyPr>
          <a:lstStyle/>
          <a:p>
            <a:r>
              <a:rPr lang="it-IT" b="1" u="sng" dirty="0" smtClean="0"/>
              <a:t>Esperienze lavorative</a:t>
            </a:r>
          </a:p>
          <a:p>
            <a:r>
              <a:rPr lang="it-IT" b="1" dirty="0" smtClean="0"/>
              <a:t>2015/2016</a:t>
            </a:r>
            <a:r>
              <a:rPr lang="it-IT" dirty="0" smtClean="0"/>
              <a:t>      </a:t>
            </a:r>
            <a:r>
              <a:rPr lang="it-IT" dirty="0" err="1" smtClean="0"/>
              <a:t>FerSat</a:t>
            </a:r>
            <a:r>
              <a:rPr lang="it-IT" dirty="0" smtClean="0"/>
              <a:t>, </a:t>
            </a:r>
            <a:r>
              <a:rPr lang="it-IT" i="1" dirty="0" smtClean="0"/>
              <a:t>studio di un sistema di segnalamento </a:t>
            </a:r>
            <a:r>
              <a:rPr lang="it-IT" i="1" dirty="0" err="1" smtClean="0"/>
              <a:t>FERroviario</a:t>
            </a:r>
            <a:r>
              <a:rPr lang="it-IT" i="1" dirty="0" smtClean="0"/>
              <a:t> basato sull’innovativo utilizzo delle tecnologie </a:t>
            </a:r>
            <a:r>
              <a:rPr lang="it-IT" i="1" dirty="0" err="1" smtClean="0"/>
              <a:t>SATellitari</a:t>
            </a:r>
            <a:r>
              <a:rPr lang="it-IT" i="1" dirty="0" smtClean="0"/>
              <a:t> e della loro integrazione con le tecnologie terrestri</a:t>
            </a:r>
            <a:endParaRPr lang="it-IT" dirty="0" smtClean="0"/>
          </a:p>
          <a:p>
            <a:pPr marL="457200" indent="-457200"/>
            <a:r>
              <a:rPr lang="it-IT" b="1" dirty="0" smtClean="0"/>
              <a:t>2014</a:t>
            </a:r>
            <a:r>
              <a:rPr lang="it-IT" dirty="0" smtClean="0"/>
              <a:t>   Tirocinio formativo (60 h); </a:t>
            </a:r>
            <a:r>
              <a:rPr lang="it-IT" i="1" dirty="0" smtClean="0"/>
              <a:t>Liceo classico Luigi Einaudi, Cervinara (AV)</a:t>
            </a:r>
          </a:p>
          <a:p>
            <a:pPr marL="457200" indent="-457200">
              <a:buAutoNum type="arabicPlain" startAt="2009"/>
            </a:pPr>
            <a:r>
              <a:rPr lang="it-IT" b="1" dirty="0" smtClean="0"/>
              <a:t>  </a:t>
            </a:r>
            <a:r>
              <a:rPr lang="it-IT" dirty="0" smtClean="0"/>
              <a:t>  Bibliotecario part </a:t>
            </a:r>
            <a:r>
              <a:rPr lang="it-IT" dirty="0" err="1" smtClean="0"/>
              <a:t>time</a:t>
            </a:r>
            <a:r>
              <a:rPr lang="it-IT" dirty="0" smtClean="0"/>
              <a:t> (100 h); </a:t>
            </a:r>
            <a:r>
              <a:rPr lang="it-IT" i="1" dirty="0" smtClean="0"/>
              <a:t>Biblioteca Carlo Miranda del dipartimento di matematica e applicazioni Renato </a:t>
            </a:r>
            <a:r>
              <a:rPr lang="it-IT" i="1" dirty="0" err="1" smtClean="0"/>
              <a:t>Caccioppoli</a:t>
            </a:r>
            <a:r>
              <a:rPr lang="it-IT" i="1" dirty="0" smtClean="0"/>
              <a:t>, Napoli.</a:t>
            </a:r>
          </a:p>
          <a:p>
            <a:endParaRPr lang="it-IT" dirty="0"/>
          </a:p>
        </p:txBody>
      </p:sp>
      <p:sp>
        <p:nvSpPr>
          <p:cNvPr id="11" name="CasellaDiTesto 10"/>
          <p:cNvSpPr txBox="1"/>
          <p:nvPr/>
        </p:nvSpPr>
        <p:spPr>
          <a:xfrm>
            <a:off x="2915816" y="1916832"/>
            <a:ext cx="5893088" cy="1754326"/>
          </a:xfrm>
          <a:prstGeom prst="rect">
            <a:avLst/>
          </a:prstGeom>
          <a:noFill/>
        </p:spPr>
        <p:txBody>
          <a:bodyPr wrap="none" rtlCol="0">
            <a:spAutoFit/>
          </a:bodyPr>
          <a:lstStyle/>
          <a:p>
            <a:r>
              <a:rPr lang="it-IT" b="1" u="sng" dirty="0" smtClean="0"/>
              <a:t>Istruzione </a:t>
            </a:r>
            <a:r>
              <a:rPr lang="it-IT" i="1" dirty="0" smtClean="0"/>
              <a:t>   </a:t>
            </a:r>
          </a:p>
          <a:p>
            <a:r>
              <a:rPr lang="it-IT" b="1" dirty="0" smtClean="0"/>
              <a:t>22/12/2011</a:t>
            </a:r>
            <a:r>
              <a:rPr lang="it-IT" i="1" dirty="0" smtClean="0"/>
              <a:t>  Laurea triennale in matematica (110/</a:t>
            </a:r>
            <a:r>
              <a:rPr lang="it-IT" i="1" dirty="0" err="1" smtClean="0"/>
              <a:t>110</a:t>
            </a:r>
            <a:r>
              <a:rPr lang="it-IT" i="1" dirty="0" smtClean="0"/>
              <a:t>)</a:t>
            </a:r>
          </a:p>
          <a:p>
            <a:r>
              <a:rPr lang="it-IT" i="1" dirty="0" smtClean="0"/>
              <a:t>                                   Università degli studi di Napoli Federico 2</a:t>
            </a:r>
          </a:p>
          <a:p>
            <a:r>
              <a:rPr lang="it-IT" b="1" dirty="0" smtClean="0"/>
              <a:t>22/11/201</a:t>
            </a:r>
            <a:r>
              <a:rPr lang="it-IT" b="1" i="1" dirty="0" smtClean="0"/>
              <a:t>6</a:t>
            </a:r>
            <a:r>
              <a:rPr lang="it-IT" i="1" dirty="0" smtClean="0"/>
              <a:t>  Laurea magistrale in matematica </a:t>
            </a:r>
          </a:p>
          <a:p>
            <a:r>
              <a:rPr lang="it-IT" i="1" dirty="0" smtClean="0"/>
              <a:t>                                  Università degli studi di Napoli Federico 2</a:t>
            </a:r>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2000"/>
            <a:lum/>
          </a:blip>
          <a:srcRect/>
          <a:stretch>
            <a:fillRect l="-10000" t="-4000" r="-11000" b="17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686800" cy="940966"/>
          </a:xfrm>
        </p:spPr>
        <p:txBody>
          <a:bodyPr>
            <a:normAutofit fontScale="90000"/>
          </a:bodyPr>
          <a:lstStyle/>
          <a:p>
            <a:r>
              <a:rPr lang="it-IT" sz="2200" b="1" dirty="0" smtClean="0"/>
              <a:t>Titolo dello stage</a:t>
            </a:r>
            <a:r>
              <a:rPr lang="it-IT" sz="2400" b="1" dirty="0" smtClean="0">
                <a:solidFill>
                  <a:schemeClr val="tx2">
                    <a:lumMod val="75000"/>
                  </a:schemeClr>
                </a:solidFill>
              </a:rPr>
              <a:t/>
            </a:r>
            <a:br>
              <a:rPr lang="it-IT" sz="2400" b="1" dirty="0" smtClean="0">
                <a:solidFill>
                  <a:schemeClr val="tx2">
                    <a:lumMod val="75000"/>
                  </a:schemeClr>
                </a:solidFill>
              </a:rPr>
            </a:br>
            <a:r>
              <a:rPr lang="it-IT" sz="2400" b="1" dirty="0" smtClean="0">
                <a:solidFill>
                  <a:schemeClr val="tx2">
                    <a:lumMod val="75000"/>
                  </a:schemeClr>
                </a:solidFill>
              </a:rPr>
              <a:t>  </a:t>
            </a:r>
            <a:r>
              <a:rPr lang="it-IT" sz="2200" b="1" dirty="0" smtClean="0">
                <a:solidFill>
                  <a:schemeClr val="tx2">
                    <a:lumMod val="75000"/>
                  </a:schemeClr>
                </a:solidFill>
              </a:rPr>
              <a:t>Coordinamento tecnico di progetto e attività di </a:t>
            </a:r>
            <a:r>
              <a:rPr lang="it-IT" sz="2200" b="1" dirty="0" err="1" smtClean="0">
                <a:solidFill>
                  <a:schemeClr val="tx2">
                    <a:lumMod val="75000"/>
                  </a:schemeClr>
                </a:solidFill>
              </a:rPr>
              <a:t>dissemination</a:t>
            </a:r>
            <a:r>
              <a:rPr lang="it-IT" sz="2200" i="1" dirty="0" smtClean="0"/>
              <a:t>.</a:t>
            </a:r>
            <a:br>
              <a:rPr lang="it-IT" sz="2200" i="1" dirty="0" smtClean="0"/>
            </a:br>
            <a:endParaRPr lang="it-IT" sz="2200" b="1" dirty="0"/>
          </a:p>
        </p:txBody>
      </p:sp>
      <p:pic>
        <p:nvPicPr>
          <p:cNvPr id="5" name="Immagine 4"/>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5733257"/>
            <a:ext cx="8496944" cy="825153"/>
          </a:xfrm>
          <a:prstGeom prst="rect">
            <a:avLst/>
          </a:prstGeom>
          <a:solidFill>
            <a:schemeClr val="bg1"/>
          </a:solidFill>
        </p:spPr>
      </p:pic>
      <p:sp>
        <p:nvSpPr>
          <p:cNvPr id="4" name="CasellaDiTesto 3"/>
          <p:cNvSpPr txBox="1"/>
          <p:nvPr/>
        </p:nvSpPr>
        <p:spPr>
          <a:xfrm>
            <a:off x="539552" y="1340768"/>
            <a:ext cx="3118033" cy="800219"/>
          </a:xfrm>
          <a:prstGeom prst="rect">
            <a:avLst/>
          </a:prstGeom>
          <a:noFill/>
        </p:spPr>
        <p:txBody>
          <a:bodyPr wrap="none" rtlCol="0">
            <a:spAutoFit/>
          </a:bodyPr>
          <a:lstStyle/>
          <a:p>
            <a:r>
              <a:rPr lang="it-IT" sz="2800" b="1" dirty="0" smtClean="0">
                <a:solidFill>
                  <a:schemeClr val="tx1">
                    <a:lumMod val="75000"/>
                  </a:schemeClr>
                </a:solidFill>
                <a:cs typeface="Arial MT"/>
              </a:rPr>
              <a:t>OR7: </a:t>
            </a:r>
            <a:r>
              <a:rPr lang="it-IT" sz="2800" b="1" dirty="0" err="1" smtClean="0"/>
              <a:t>Dissemination</a:t>
            </a:r>
            <a:endParaRPr lang="it-IT" sz="2800" b="1" dirty="0" smtClean="0"/>
          </a:p>
          <a:p>
            <a:endParaRPr lang="it-IT" dirty="0"/>
          </a:p>
        </p:txBody>
      </p:sp>
      <p:sp>
        <p:nvSpPr>
          <p:cNvPr id="6" name="CasellaDiTesto 5"/>
          <p:cNvSpPr txBox="1"/>
          <p:nvPr/>
        </p:nvSpPr>
        <p:spPr>
          <a:xfrm>
            <a:off x="0" y="1988840"/>
            <a:ext cx="8820472" cy="3108543"/>
          </a:xfrm>
          <a:prstGeom prst="rect">
            <a:avLst/>
          </a:prstGeom>
          <a:noFill/>
        </p:spPr>
        <p:txBody>
          <a:bodyPr wrap="square" rtlCol="0">
            <a:spAutoFit/>
          </a:bodyPr>
          <a:lstStyle/>
          <a:p>
            <a:endParaRPr lang="it-IT" dirty="0" smtClean="0"/>
          </a:p>
          <a:p>
            <a:pPr lvl="0">
              <a:buFont typeface="Arial" pitchFamily="34" charset="0"/>
              <a:buChar char="•"/>
            </a:pPr>
            <a:r>
              <a:rPr lang="it-IT" sz="2000" dirty="0" smtClean="0"/>
              <a:t>  realizzazione del piano di comunicazione;</a:t>
            </a:r>
          </a:p>
          <a:p>
            <a:pPr lvl="0"/>
            <a:endParaRPr lang="it-IT" sz="2000" dirty="0" smtClean="0"/>
          </a:p>
          <a:p>
            <a:pPr lvl="0">
              <a:buFont typeface="Arial" pitchFamily="34" charset="0"/>
              <a:buChar char="•"/>
            </a:pPr>
            <a:r>
              <a:rPr lang="it-IT" sz="2000" dirty="0" smtClean="0"/>
              <a:t>  predisposizione del Kit di progetto che comprende Logo, Brochure, format grafico   della newsletter e </a:t>
            </a:r>
            <a:r>
              <a:rPr lang="it-IT" sz="2000" dirty="0" err="1" smtClean="0"/>
              <a:t>template</a:t>
            </a:r>
            <a:r>
              <a:rPr lang="it-IT" sz="2000" dirty="0" smtClean="0"/>
              <a:t> per documentazione tecnica;</a:t>
            </a:r>
          </a:p>
          <a:p>
            <a:pPr lvl="0"/>
            <a:endParaRPr lang="it-IT" sz="2000" dirty="0" smtClean="0"/>
          </a:p>
          <a:p>
            <a:pPr lvl="0">
              <a:buFont typeface="Arial" pitchFamily="34" charset="0"/>
              <a:buChar char="•"/>
            </a:pPr>
            <a:r>
              <a:rPr lang="it-IT" sz="2000" dirty="0" smtClean="0"/>
              <a:t>  pubblicazione di 7 newsletter;</a:t>
            </a:r>
          </a:p>
          <a:p>
            <a:pPr lvl="0"/>
            <a:endParaRPr lang="it-IT" sz="2000" dirty="0" smtClean="0"/>
          </a:p>
          <a:p>
            <a:pPr lvl="0">
              <a:buFont typeface="Arial" pitchFamily="34" charset="0"/>
              <a:buChar char="•"/>
            </a:pPr>
            <a:r>
              <a:rPr lang="it-IT" sz="2000" dirty="0" smtClean="0"/>
              <a:t>  organizzazione convegno di chiusura ;</a:t>
            </a:r>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6" y="5733257"/>
            <a:ext cx="8496944" cy="825153"/>
          </a:xfrm>
          <a:prstGeom prst="rect">
            <a:avLst/>
          </a:prstGeom>
          <a:solidFill>
            <a:schemeClr val="bg1"/>
          </a:solidFill>
        </p:spPr>
      </p:pic>
      <p:sp>
        <p:nvSpPr>
          <p:cNvPr id="3" name="CasellaDiTesto 2"/>
          <p:cNvSpPr txBox="1"/>
          <p:nvPr/>
        </p:nvSpPr>
        <p:spPr>
          <a:xfrm>
            <a:off x="1475656" y="260648"/>
            <a:ext cx="5480539" cy="523220"/>
          </a:xfrm>
          <a:prstGeom prst="rect">
            <a:avLst/>
          </a:prstGeom>
          <a:noFill/>
        </p:spPr>
        <p:txBody>
          <a:bodyPr wrap="none" rtlCol="0">
            <a:spAutoFit/>
          </a:bodyPr>
          <a:lstStyle/>
          <a:p>
            <a:pPr algn="ctr"/>
            <a:r>
              <a:rPr lang="it-IT" sz="2800" b="1" dirty="0" smtClean="0"/>
              <a:t>Coordinamento tecnico di progetto </a:t>
            </a:r>
          </a:p>
        </p:txBody>
      </p:sp>
      <p:sp>
        <p:nvSpPr>
          <p:cNvPr id="5" name="CasellaDiTesto 4"/>
          <p:cNvSpPr txBox="1"/>
          <p:nvPr/>
        </p:nvSpPr>
        <p:spPr>
          <a:xfrm>
            <a:off x="251520" y="764704"/>
            <a:ext cx="8712968" cy="5016758"/>
          </a:xfrm>
          <a:prstGeom prst="rect">
            <a:avLst/>
          </a:prstGeom>
          <a:noFill/>
        </p:spPr>
        <p:txBody>
          <a:bodyPr wrap="square" rtlCol="0">
            <a:spAutoFit/>
          </a:bodyPr>
          <a:lstStyle/>
          <a:p>
            <a:r>
              <a:rPr lang="it-IT" b="1" u="sng" dirty="0" smtClean="0"/>
              <a:t>Controllo costi ammissibili </a:t>
            </a:r>
            <a:endParaRPr lang="it-IT" b="1" dirty="0" smtClean="0"/>
          </a:p>
          <a:p>
            <a:pPr algn="just"/>
            <a:r>
              <a:rPr lang="it-IT" sz="1600" dirty="0" smtClean="0"/>
              <a:t>Il piano dei costi approvato in decreto, costituisce la base per la presentazione di una corretta rendicontazione. Ho quindi in un primo momento studiato con dettaglio il decreto ministeriale e successivamente preparato una tabella (in </a:t>
            </a:r>
            <a:r>
              <a:rPr lang="it-IT" sz="1600" dirty="0" err="1" smtClean="0"/>
              <a:t>excel</a:t>
            </a:r>
            <a:r>
              <a:rPr lang="it-IT" sz="1600" dirty="0" smtClean="0"/>
              <a:t>) con le voci di costo dettagliate per ciascun attività e non solo per Obiettivi realizzativi. Questo ha consentito di intervenire in modo virtuoso nella rimodulazione del piano dei costi ma ha permesso anche di  effettuare verifiche sulle ore rendicontate per ciascun task. </a:t>
            </a:r>
          </a:p>
          <a:p>
            <a:r>
              <a:rPr lang="it-IT" b="1" u="sng" dirty="0" smtClean="0"/>
              <a:t>Rendicontazione dei costi diretti e indiretti </a:t>
            </a:r>
            <a:endParaRPr lang="it-IT" b="1" dirty="0" smtClean="0"/>
          </a:p>
          <a:p>
            <a:pPr algn="just"/>
            <a:r>
              <a:rPr lang="it-IT" sz="1600" dirty="0" smtClean="0"/>
              <a:t>Ho effettuato verifiche dei costi diretti e indiretti sostenuti in connessione con l'esecuzione delle  attività progettuali. Non si è trattato solo di registrare semplicemente i costi affrontati, quanto di intervenire costantemente nella dinamica tra quanto previsto, quanto impegnato, e quanto rendicontato. </a:t>
            </a:r>
          </a:p>
          <a:p>
            <a:r>
              <a:rPr lang="it-IT" b="1" u="sng" dirty="0" smtClean="0"/>
              <a:t>Rimodulazione del piano finanziario </a:t>
            </a:r>
            <a:endParaRPr lang="it-IT" b="1" dirty="0" smtClean="0"/>
          </a:p>
          <a:p>
            <a:pPr algn="just"/>
            <a:r>
              <a:rPr lang="it-IT" sz="1600" dirty="0" smtClean="0"/>
              <a:t>Nel corso del progetto, i risultati raggiunti hanno dimostrato la necessità di dover effettuare una</a:t>
            </a:r>
          </a:p>
          <a:p>
            <a:pPr algn="just"/>
            <a:r>
              <a:rPr lang="it-IT" sz="1600" dirty="0" err="1" smtClean="0"/>
              <a:t>riassegnazione</a:t>
            </a:r>
            <a:r>
              <a:rPr lang="it-IT" sz="1600" dirty="0" smtClean="0"/>
              <a:t> delle attività tra i soggetti partner. Tutto questo non ha comportato  nessuna variazione in termini di obiettivi di progetto o di importi globali delle agevolazioni già deliberate. Semplicemente, si è ritenuto opportuno ottimizzare le risorse a disposizione cedendo attività di ''Alta Ricerca'' agli Organismi di Ricerca (</a:t>
            </a:r>
            <a:r>
              <a:rPr lang="it-IT" sz="1600" dirty="0" err="1" smtClean="0"/>
              <a:t>Cerict</a:t>
            </a:r>
            <a:r>
              <a:rPr lang="it-IT" sz="1600" dirty="0" smtClean="0"/>
              <a:t>/Test)  mentre quelle a carattere maggiormente applicativo ai partner industriali.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242</Words>
  <Application>Microsoft Office PowerPoint</Application>
  <PresentationFormat>Presentazione su schermo (4:3)</PresentationFormat>
  <Paragraphs>35</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Titolo dello stage   Coordinamento tecnico di progetto e attività di dissemination. </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Rossella-Fersat</dc:creator>
  <cp:lastModifiedBy>Rossella-Fersat</cp:lastModifiedBy>
  <cp:revision>31</cp:revision>
  <dcterms:created xsi:type="dcterms:W3CDTF">2016-10-19T10:27:20Z</dcterms:created>
  <dcterms:modified xsi:type="dcterms:W3CDTF">2016-10-21T07:53:37Z</dcterms:modified>
</cp:coreProperties>
</file>