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  <p:sldMasterId id="2147484115" r:id="rId2"/>
    <p:sldMasterId id="2147484175" r:id="rId3"/>
  </p:sldMasterIdLst>
  <p:sldIdLst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348" y="4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/>
          <p:nvPr userDrawn="1"/>
        </p:nvSpPr>
        <p:spPr>
          <a:xfrm>
            <a:off x="0" y="6604084"/>
            <a:ext cx="9144000" cy="2539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/>
          <p:cNvSpPr/>
          <p:nvPr userDrawn="1"/>
        </p:nvSpPr>
        <p:spPr>
          <a:xfrm>
            <a:off x="0" y="0"/>
            <a:ext cx="9144000" cy="112508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 userDrawn="1"/>
        </p:nvSpPr>
        <p:spPr>
          <a:xfrm>
            <a:off x="-148856" y="655724"/>
            <a:ext cx="9048306" cy="469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Aft>
                <a:spcPts val="300"/>
              </a:spcAft>
            </a:pPr>
            <a:r>
              <a:rPr lang="it-IT" sz="1100" b="1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Avviso n. 713/Ric. del 29/10/2010 - Titolo III - "Creazione di nuovi Distretti e/o nuove Aggregazioni Pubblico - Private"  </a:t>
            </a:r>
          </a:p>
          <a:p>
            <a:pPr algn="ctr">
              <a:lnSpc>
                <a:spcPct val="100000"/>
              </a:lnSpc>
              <a:spcAft>
                <a:spcPts val="300"/>
              </a:spcAft>
            </a:pPr>
            <a:r>
              <a:rPr lang="it-IT" sz="1100" b="1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Intervento di formazione PON03PE_00159_7</a:t>
            </a:r>
            <a:endParaRPr lang="it-IT" sz="11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480684" y="71666"/>
            <a:ext cx="1473200" cy="560824"/>
          </a:xfrm>
          <a:prstGeom prst="rect">
            <a:avLst/>
          </a:prstGeom>
          <a:noFill/>
        </p:spPr>
      </p:pic>
      <p:pic>
        <p:nvPicPr>
          <p:cNvPr id="9" name="Immagine 8"/>
          <p:cNvPicPr/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36042" y="30614"/>
            <a:ext cx="1293390" cy="592447"/>
          </a:xfrm>
          <a:prstGeom prst="rect">
            <a:avLst/>
          </a:prstGeom>
          <a:noFill/>
        </p:spPr>
      </p:pic>
      <p:pic>
        <p:nvPicPr>
          <p:cNvPr id="10" name="Immagine 9" descr="PAC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474" y="92345"/>
            <a:ext cx="1442565" cy="444067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1" name="Immagine 10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028" y="73910"/>
            <a:ext cx="1210118" cy="55858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2" name="Immagine 11" descr="Ministro per la Coesione Territoriale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8291" y="154028"/>
            <a:ext cx="2462802" cy="320702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ttangolo 12"/>
          <p:cNvSpPr/>
          <p:nvPr userDrawn="1"/>
        </p:nvSpPr>
        <p:spPr>
          <a:xfrm>
            <a:off x="132906" y="6604084"/>
            <a:ext cx="8878187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Formazione di ricercatori per la fabbricazione e la progettazione di materiali compositi e materiali compositi ibridi per il settore automobilistico” HY_COMPO</a:t>
            </a:r>
            <a:endParaRPr lang="it-IT" sz="1050" b="1" i="1" dirty="0"/>
          </a:p>
        </p:txBody>
      </p:sp>
      <p:cxnSp>
        <p:nvCxnSpPr>
          <p:cNvPr id="17" name="Connettore 1 16"/>
          <p:cNvCxnSpPr/>
          <p:nvPr userDrawn="1"/>
        </p:nvCxnSpPr>
        <p:spPr>
          <a:xfrm>
            <a:off x="0" y="660056"/>
            <a:ext cx="91440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054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0491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3884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15090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03306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3212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3309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73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15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29320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1645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57606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368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87204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10932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3422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1901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73965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88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2130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798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0247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31529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15266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33585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8403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1477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0485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82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005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8254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5885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3308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7608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789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6" r:id="rId1"/>
    <p:sldLayoutId id="2147484117" r:id="rId2"/>
    <p:sldLayoutId id="2147484118" r:id="rId3"/>
    <p:sldLayoutId id="2147484119" r:id="rId4"/>
    <p:sldLayoutId id="2147484120" r:id="rId5"/>
    <p:sldLayoutId id="2147484121" r:id="rId6"/>
    <p:sldLayoutId id="2147484122" r:id="rId7"/>
    <p:sldLayoutId id="2147484123" r:id="rId8"/>
    <p:sldLayoutId id="2147484124" r:id="rId9"/>
    <p:sldLayoutId id="2147484125" r:id="rId10"/>
    <p:sldLayoutId id="214748412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D9037BB-2430-44DB-B0BB-2C8117271AB5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0E346-3519-433F-B3DB-FA8A07DD49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8741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77" r:id="rId2"/>
    <p:sldLayoutId id="2147484178" r:id="rId3"/>
    <p:sldLayoutId id="2147484179" r:id="rId4"/>
    <p:sldLayoutId id="2147484180" r:id="rId5"/>
    <p:sldLayoutId id="2147484181" r:id="rId6"/>
    <p:sldLayoutId id="2147484182" r:id="rId7"/>
    <p:sldLayoutId id="2147484183" r:id="rId8"/>
    <p:sldLayoutId id="2147484184" r:id="rId9"/>
    <p:sldLayoutId id="2147484185" r:id="rId10"/>
    <p:sldLayoutId id="214748418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psudmare.com/#_blank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testcrdc.it/" TargetMode="External"/><Relationship Id="rId4" Type="http://schemas.openxmlformats.org/officeDocument/2006/relationships/hyperlink" Target="http://www.laminazionesottile.com/#_blan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75" y="1190841"/>
            <a:ext cx="1425963" cy="1650827"/>
          </a:xfrm>
          <a:prstGeom prst="rect">
            <a:avLst/>
          </a:prstGeom>
        </p:spPr>
      </p:pic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029187"/>
              </p:ext>
            </p:extLst>
          </p:nvPr>
        </p:nvGraphicFramePr>
        <p:xfrm>
          <a:off x="1425963" y="1433846"/>
          <a:ext cx="3060977" cy="1134951"/>
        </p:xfrm>
        <a:graphic>
          <a:graphicData uri="http://schemas.openxmlformats.org/drawingml/2006/table">
            <a:tbl>
              <a:tblPr firstRow="1" firstCol="1" bandRow="1"/>
              <a:tblGrid>
                <a:gridCol w="3060977"/>
              </a:tblGrid>
              <a:tr h="4253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Valerio Ametrano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6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Ingegnere Meccanico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11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valerio.ametrano@gmail.com</a:t>
                      </a:r>
                      <a:r>
                        <a:rPr kumimoji="0" lang="it-IT" altLang="it-IT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3" name="Tabel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543302"/>
              </p:ext>
            </p:extLst>
          </p:nvPr>
        </p:nvGraphicFramePr>
        <p:xfrm>
          <a:off x="52952" y="2846479"/>
          <a:ext cx="4519047" cy="3770046"/>
        </p:xfrm>
        <a:graphic>
          <a:graphicData uri="http://schemas.openxmlformats.org/drawingml/2006/table">
            <a:tbl>
              <a:tblPr firstRow="1" firstCol="1" bandRow="1"/>
              <a:tblGrid>
                <a:gridCol w="289471"/>
                <a:gridCol w="650702"/>
                <a:gridCol w="3578874"/>
              </a:tblGrid>
              <a:tr h="209606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b="1" u="sng" dirty="0">
                          <a:solidFill>
                            <a:srgbClr val="2E74B5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Esperienze di Lavoro / Stage</a:t>
                      </a:r>
                      <a:r>
                        <a:rPr lang="it-IT" sz="11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7239" marR="47239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137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50" b="1" kern="1200" dirty="0" smtClean="0">
                          <a:solidFill>
                            <a:srgbClr val="2E74B5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da</a:t>
                      </a:r>
                      <a:endParaRPr lang="it-IT" sz="1050" b="1" kern="1200" dirty="0">
                        <a:solidFill>
                          <a:srgbClr val="2E74B5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9" marR="472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u="none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Febbraio 2016 </a:t>
                      </a:r>
                      <a:endParaRPr lang="it-IT" sz="10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9" marR="47239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CAE </a:t>
                      </a:r>
                      <a:r>
                        <a:rPr lang="it-IT" sz="1200" b="1" dirty="0" err="1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Engineer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9" marR="472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AF6"/>
                    </a:solidFill>
                  </a:tcPr>
                </a:tc>
              </a:tr>
              <a:tr h="38507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50" b="1" kern="1200" dirty="0" smtClean="0">
                          <a:solidFill>
                            <a:srgbClr val="2E74B5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it-IT" sz="1050" b="1" kern="1200" dirty="0">
                        <a:solidFill>
                          <a:srgbClr val="2E74B5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9" marR="472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u="none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Settembre 2016</a:t>
                      </a:r>
                      <a:endParaRPr lang="it-IT" sz="10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9" marR="47239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5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Step</a:t>
                      </a:r>
                      <a:r>
                        <a:rPr lang="it-IT" sz="105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Sud Mare S.R.L      -      </a:t>
                      </a:r>
                      <a:r>
                        <a:rPr lang="it-IT" sz="1050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www.stepsudmare.com</a:t>
                      </a:r>
                      <a:r>
                        <a:rPr lang="it-IT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it-IT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via ex </a:t>
                      </a:r>
                      <a:r>
                        <a:rPr lang="it-IT" sz="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Aereoporto</a:t>
                      </a:r>
                      <a:r>
                        <a:rPr lang="it-IT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c/o Consorzio "il Sole", 80038 Pomigliano d'arco (NA) (Italia)</a:t>
                      </a:r>
                    </a:p>
                  </a:txBody>
                  <a:tcPr marL="47239" marR="47239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76170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50" i="1" dirty="0">
                          <a:solidFill>
                            <a:srgbClr val="2E74B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algn="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050" b="1" kern="1200" dirty="0" smtClean="0">
                        <a:solidFill>
                          <a:srgbClr val="2E74B5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algn="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50" b="1" kern="1200" dirty="0" smtClean="0">
                          <a:solidFill>
                            <a:srgbClr val="2E74B5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Attività</a:t>
                      </a:r>
                      <a:r>
                        <a:rPr lang="it-IT" sz="1050" b="1" kern="1200" dirty="0">
                          <a:solidFill>
                            <a:srgbClr val="2E74B5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 </a:t>
                      </a:r>
                    </a:p>
                  </a:txBody>
                  <a:tcPr marL="47239" marR="47239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it-IT" sz="1050" i="1" kern="50" spc="-3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/>
                        </a:rPr>
                        <a:t>950 </a:t>
                      </a:r>
                      <a:r>
                        <a:rPr lang="it-IT" sz="1050" i="1" kern="50" spc="-3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/>
                        </a:rPr>
                        <a:t>ore di Stage, nell'ambito del progetto di formazione </a:t>
                      </a:r>
                      <a:r>
                        <a:rPr lang="it-IT" sz="1050" b="1" i="1" kern="50" spc="-3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/>
                        </a:rPr>
                        <a:t>HY-COMPO </a:t>
                      </a:r>
                      <a:r>
                        <a:rPr lang="it-IT" sz="1050" b="1" i="1" kern="50" spc="-3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/>
                        </a:rPr>
                        <a:t>2020.</a:t>
                      </a:r>
                    </a:p>
                    <a:p>
                      <a:pPr marL="171450" indent="-171450">
                        <a:spcBef>
                          <a:spcPts val="14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050" kern="50" spc="-3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/>
                        </a:rPr>
                        <a:t>Modellazione agli elementi finiti di componenti meccaniche</a:t>
                      </a:r>
                    </a:p>
                    <a:p>
                      <a:pPr marL="171450" indent="-171450">
                        <a:spcBef>
                          <a:spcPts val="14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050" kern="50" spc="-3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/>
                        </a:rPr>
                        <a:t>Calcoli</a:t>
                      </a:r>
                      <a:r>
                        <a:rPr lang="it-IT" sz="1050" kern="50" spc="-3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/>
                        </a:rPr>
                        <a:t> strutturali statici</a:t>
                      </a:r>
                      <a:endParaRPr lang="it-IT" sz="1050" kern="50" spc="-3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  <a:p>
                      <a:pPr marL="171450" indent="-171450">
                        <a:spcBef>
                          <a:spcPts val="14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050" kern="50" spc="-3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/>
                        </a:rPr>
                        <a:t>Analisi dinamiche con solutore esplicito</a:t>
                      </a:r>
                    </a:p>
                    <a:p>
                      <a:pPr marL="171450" indent="-171450">
                        <a:spcBef>
                          <a:spcPts val="14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050" kern="50" spc="-3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/>
                        </a:rPr>
                        <a:t>Elaborazione</a:t>
                      </a:r>
                      <a:r>
                        <a:rPr lang="it-IT" sz="1050" kern="50" spc="-3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/>
                        </a:rPr>
                        <a:t> report </a:t>
                      </a:r>
                      <a:endParaRPr lang="it-IT" sz="1050" kern="50" spc="-30" dirty="0">
                        <a:solidFill>
                          <a:srgbClr val="3F3A38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7239" marR="47239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740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50" b="1" kern="1200" dirty="0" smtClean="0">
                          <a:solidFill>
                            <a:srgbClr val="2E74B5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da</a:t>
                      </a:r>
                      <a:endParaRPr lang="it-IT" sz="1050" b="1" kern="1200" dirty="0">
                        <a:solidFill>
                          <a:srgbClr val="2E74B5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9" marR="472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u="none" kern="12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Febbraio 2015 </a:t>
                      </a:r>
                      <a:endParaRPr lang="it-IT" sz="1000" u="none" kern="1200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9" marR="47239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Tirocinante</a:t>
                      </a:r>
                    </a:p>
                  </a:txBody>
                  <a:tcPr marL="47239" marR="472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AF6"/>
                    </a:solidFill>
                  </a:tcPr>
                </a:tc>
              </a:tr>
              <a:tr h="37740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50" b="1" kern="1200" dirty="0" smtClean="0">
                          <a:solidFill>
                            <a:srgbClr val="2E74B5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it-IT" sz="1050" b="1" kern="1200" dirty="0">
                        <a:solidFill>
                          <a:srgbClr val="2E74B5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9" marR="472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u="none" kern="12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Aprile 2015</a:t>
                      </a:r>
                      <a:endParaRPr lang="it-IT" sz="1000" u="none" kern="1200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9" marR="47239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Laminazione sottile S.p.A</a:t>
                      </a:r>
                      <a:r>
                        <a:rPr lang="it-IT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    -         </a:t>
                      </a:r>
                      <a:r>
                        <a:rPr lang="it-IT" sz="1050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www.laminazionesottile.com</a:t>
                      </a:r>
                      <a:r>
                        <a:rPr lang="it-IT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it-IT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S.S. 87 Km 21,200, 81020 San Marco evangelista (CE) (Italia)</a:t>
                      </a:r>
                    </a:p>
                  </a:txBody>
                  <a:tcPr marL="47239" marR="47239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38268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50" i="1" dirty="0">
                          <a:solidFill>
                            <a:srgbClr val="2E74B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050" b="1" kern="1200" dirty="0" smtClean="0">
                        <a:solidFill>
                          <a:srgbClr val="2E74B5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50" b="1" kern="1200" dirty="0" smtClean="0">
                          <a:solidFill>
                            <a:srgbClr val="2E74B5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Attività:</a:t>
                      </a:r>
                      <a:endParaRPr lang="it-I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9" marR="47239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50" i="1" kern="50" spc="-3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/>
                        </a:rPr>
                        <a:t>Tirocinio curriculare del corso di Laurea Magistrale in Ingegneria Meccanica per la Produzione e la Progettazione dell'Università “FEDERICO II”.</a:t>
                      </a:r>
                    </a:p>
                    <a:p>
                      <a:pPr marL="171450" indent="-171450">
                        <a:spcBef>
                          <a:spcPts val="14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050" kern="50" spc="-3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/>
                        </a:rPr>
                        <a:t>Monitoraggio del </a:t>
                      </a:r>
                      <a:r>
                        <a:rPr lang="it-IT" sz="1050" kern="50" spc="-3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/>
                        </a:rPr>
                        <a:t>processo di laminazione </a:t>
                      </a:r>
                      <a:r>
                        <a:rPr lang="it-IT" sz="1050" kern="50" spc="-3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/>
                        </a:rPr>
                        <a:t>a caldo</a:t>
                      </a:r>
                    </a:p>
                    <a:p>
                      <a:pPr marL="171450" indent="-171450">
                        <a:spcBef>
                          <a:spcPts val="14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050" kern="50" spc="-3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/>
                        </a:rPr>
                        <a:t>Elaborazione</a:t>
                      </a:r>
                      <a:r>
                        <a:rPr lang="it-IT" sz="1050" kern="50" spc="-3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/>
                        </a:rPr>
                        <a:t> report di produzione</a:t>
                      </a:r>
                    </a:p>
                    <a:p>
                      <a:pPr marL="171450" indent="-171450">
                        <a:spcBef>
                          <a:spcPts val="14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050" kern="50" spc="-3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/>
                        </a:rPr>
                        <a:t>Analisi statistica dei parametri di processo</a:t>
                      </a:r>
                      <a:endParaRPr lang="it-IT" sz="1050" kern="50" spc="-30" dirty="0">
                        <a:solidFill>
                          <a:srgbClr val="3F3A38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47239" marR="47239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9" name="Tabell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555978"/>
              </p:ext>
            </p:extLst>
          </p:nvPr>
        </p:nvGraphicFramePr>
        <p:xfrm>
          <a:off x="4577533" y="1143217"/>
          <a:ext cx="4490267" cy="5459699"/>
        </p:xfrm>
        <a:graphic>
          <a:graphicData uri="http://schemas.openxmlformats.org/drawingml/2006/table">
            <a:tbl>
              <a:tblPr firstRow="1" firstCol="1" bandRow="1"/>
              <a:tblGrid>
                <a:gridCol w="289742"/>
                <a:gridCol w="676275"/>
                <a:gridCol w="1174750"/>
                <a:gridCol w="1174750"/>
                <a:gridCol w="1174750"/>
              </a:tblGrid>
              <a:tr h="177176">
                <a:tc gridSpan="5"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b="1" u="sng" kern="1200" dirty="0">
                          <a:solidFill>
                            <a:srgbClr val="2E74B5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Istruzione e Formazione</a:t>
                      </a:r>
                    </a:p>
                  </a:txBody>
                  <a:tcPr marL="38764" marR="3876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2211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50" b="1" kern="1200" dirty="0" smtClean="0">
                          <a:solidFill>
                            <a:srgbClr val="2E74B5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da</a:t>
                      </a:r>
                      <a:endParaRPr lang="it-IT" sz="1050" b="1" kern="1200" dirty="0">
                        <a:solidFill>
                          <a:srgbClr val="2E74B5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9" marR="472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u="none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Giugno 2015</a:t>
                      </a:r>
                      <a:endParaRPr lang="it-IT" sz="10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9" marR="47239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Corso di formazione di ricercatori per la fabbricazione e la progettazione di materiali compositi per il settore automobilistico</a:t>
                      </a:r>
                    </a:p>
                  </a:txBody>
                  <a:tcPr marL="38764" marR="3876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2211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50" b="1" kern="1200" dirty="0" smtClean="0">
                          <a:solidFill>
                            <a:srgbClr val="2E74B5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it-IT" sz="1050" b="1" kern="1200" dirty="0">
                        <a:solidFill>
                          <a:srgbClr val="2E74B5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9" marR="472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u="none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Dicembre 2015</a:t>
                      </a:r>
                      <a:endParaRPr lang="it-IT" sz="10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9" marR="47239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 b="1" i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Test </a:t>
                      </a:r>
                      <a:r>
                        <a:rPr lang="it-IT" sz="900" b="1" i="1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Scarl</a:t>
                      </a:r>
                      <a:r>
                        <a:rPr lang="it-IT" sz="900" b="1" i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it-IT" sz="900" b="1" i="1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CerICT</a:t>
                      </a:r>
                      <a:r>
                        <a:rPr lang="it-IT" sz="900" b="1" i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900" b="1" i="1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Scarl</a:t>
                      </a:r>
                      <a:r>
                        <a:rPr lang="it-IT" sz="900" b="1" i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Napoli (Italia)     </a:t>
                      </a:r>
                      <a:r>
                        <a:rPr lang="it-IT" sz="9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      </a:t>
                      </a:r>
                      <a:r>
                        <a:rPr lang="it-IT" sz="900" b="1" i="1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www.testcrdc.it</a:t>
                      </a:r>
                      <a:endParaRPr lang="it-IT" sz="9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it-IT" sz="700" kern="50" spc="-30" dirty="0">
                          <a:solidFill>
                            <a:srgbClr val="3F3A38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/>
                        </a:rPr>
                        <a:t>Corso di formazione di 800 ore nell'ambito del progetto Europeo </a:t>
                      </a:r>
                      <a:r>
                        <a:rPr lang="it-IT" sz="700" b="1" i="1" kern="50" spc="-30" dirty="0">
                          <a:solidFill>
                            <a:srgbClr val="3F3A38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/>
                        </a:rPr>
                        <a:t> HY-COMPO 2020 - PON03PE_00159</a:t>
                      </a:r>
                      <a:endParaRPr lang="it-IT" sz="400" kern="50" spc="-30" dirty="0">
                        <a:solidFill>
                          <a:srgbClr val="3F3A38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8764" marR="3876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869633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050" b="1" kern="1200" dirty="0" smtClean="0">
                        <a:solidFill>
                          <a:srgbClr val="2E74B5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50" b="1" kern="1200" dirty="0" smtClean="0">
                          <a:solidFill>
                            <a:srgbClr val="2E74B5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Competenze acquisite:</a:t>
                      </a:r>
                      <a:endParaRPr lang="it-IT" sz="1050" b="1" kern="1200" dirty="0">
                        <a:solidFill>
                          <a:srgbClr val="2E74B5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64" marR="3876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Tecnologie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 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fabbricazione dei compositi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Modellazione del comportamento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dei materiali compositi </a:t>
                      </a:r>
                      <a:endParaRPr lang="it-IT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Dimensionamento compositi mediante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metodologie FEM. </a:t>
                      </a:r>
                      <a:endParaRPr lang="it-IT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</a:t>
                      </a:r>
                      <a:r>
                        <a:rPr lang="it-IT" sz="9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di compositi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9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sulle lavorazioni meccaniche dei compositi.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9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Caratterizzazione meccanica dei compositi.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64" marR="3876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2211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50" b="1" kern="1200" dirty="0" smtClean="0">
                          <a:solidFill>
                            <a:srgbClr val="2E74B5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da</a:t>
                      </a:r>
                      <a:endParaRPr lang="it-IT" sz="1050" b="1" kern="1200" dirty="0">
                        <a:solidFill>
                          <a:srgbClr val="2E74B5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9" marR="472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u="none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Marzo 2013 </a:t>
                      </a:r>
                      <a:endParaRPr lang="it-IT" sz="10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9" marR="47239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Laurea Magistrale in Ingegneria Meccanica per la Produzione e la Progettazione</a:t>
                      </a:r>
                    </a:p>
                  </a:txBody>
                  <a:tcPr marL="38764" marR="38764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20990"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50" b="1" kern="1200" dirty="0" smtClean="0">
                          <a:solidFill>
                            <a:srgbClr val="2E74B5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a</a:t>
                      </a:r>
                      <a:endParaRPr lang="it-IT" sz="1050" b="1" kern="1200" dirty="0">
                        <a:solidFill>
                          <a:srgbClr val="2E74B5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9" marR="472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u="none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Ottobre 2015 </a:t>
                      </a:r>
                      <a:endParaRPr lang="it-IT" sz="10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9" marR="47239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it-IT" sz="800" kern="0" spc="0" dirty="0">
                          <a:solidFill>
                            <a:srgbClr val="3F3A3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Università degli studi di Napoli, "Federico II", Napoli (Italia</a:t>
                      </a:r>
                      <a:r>
                        <a:rPr lang="it-IT" sz="800" kern="0" spc="0" dirty="0" smtClean="0">
                          <a:solidFill>
                            <a:srgbClr val="3F3A3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it-IT" sz="700" kern="50" spc="-30" dirty="0">
                        <a:solidFill>
                          <a:srgbClr val="3F3A38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8764" marR="3876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0112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i="1" dirty="0" smtClean="0">
                          <a:solidFill>
                            <a:srgbClr val="2E74B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Votazione: </a:t>
                      </a:r>
                      <a:r>
                        <a:rPr lang="it-IT" sz="1000" b="0" i="1" kern="0" spc="0" dirty="0" smtClean="0">
                          <a:solidFill>
                            <a:srgbClr val="3F3A38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 e Lode</a:t>
                      </a:r>
                      <a:endParaRPr lang="it-IT" sz="1000" b="0" kern="50" spc="-30" dirty="0" smtClean="0">
                        <a:solidFill>
                          <a:srgbClr val="3F3A38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8764" marR="3876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647806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64" marR="3876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542925" indent="-542925"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it-IT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Titolo tesi: </a:t>
                      </a:r>
                      <a:r>
                        <a:rPr lang="it-IT" sz="9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Modellazione </a:t>
                      </a:r>
                      <a:r>
                        <a:rPr lang="it-IT" sz="900" i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 processo di laminazione a caldo di una bramma di alluminio</a:t>
                      </a:r>
                    </a:p>
                    <a:p>
                      <a:pPr algn="just"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it-IT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 lavoro ha avuto come oggetto lo studio del processo di laminazione a caldo dell'alluminio e della sua modellazione agli elementi finiti per la predizione dello deviazione di spessore (crown) delle </a:t>
                      </a:r>
                      <a:r>
                        <a:rPr lang="it-IT" sz="8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bramme</a:t>
                      </a:r>
                      <a:r>
                        <a:rPr lang="it-IT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</a:t>
                      </a:r>
                      <a:r>
                        <a:rPr lang="it-IT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uscita alla gabbia di laminazione.</a:t>
                      </a:r>
                    </a:p>
                  </a:txBody>
                  <a:tcPr marL="38764" marR="3876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2211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50" b="1" kern="1200" dirty="0" smtClean="0">
                          <a:solidFill>
                            <a:srgbClr val="2E74B5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da</a:t>
                      </a:r>
                      <a:endParaRPr lang="it-IT" sz="1050" b="1" kern="1200" dirty="0">
                        <a:solidFill>
                          <a:srgbClr val="2E74B5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9" marR="472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u="none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Settembre 2008</a:t>
                      </a:r>
                      <a:endParaRPr lang="it-IT" sz="10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9" marR="47239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Laurea Triennale in Ingegneria Meccanica</a:t>
                      </a:r>
                    </a:p>
                  </a:txBody>
                  <a:tcPr marL="38764" marR="38764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20990"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50" b="1" kern="1200" dirty="0" smtClean="0">
                          <a:solidFill>
                            <a:srgbClr val="2E74B5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a</a:t>
                      </a:r>
                      <a:endParaRPr lang="it-IT" sz="1050" b="1" kern="1200" dirty="0">
                        <a:solidFill>
                          <a:srgbClr val="2E74B5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9" marR="472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u="none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Dicembre 2012 </a:t>
                      </a:r>
                      <a:endParaRPr lang="it-IT" sz="10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39" marR="47239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it-IT" sz="800" kern="0" spc="0" dirty="0">
                          <a:solidFill>
                            <a:srgbClr val="3F3A3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Università degli studi di Napoli, "Federico II", Napoli (Italia</a:t>
                      </a:r>
                      <a:r>
                        <a:rPr lang="it-IT" sz="800" kern="0" spc="0" dirty="0" smtClean="0">
                          <a:solidFill>
                            <a:srgbClr val="3F3A3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it-IT" sz="700" kern="50" spc="-30" dirty="0">
                        <a:solidFill>
                          <a:srgbClr val="3F3A38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8764" marR="3876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0112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i="1" dirty="0" smtClean="0">
                          <a:solidFill>
                            <a:srgbClr val="2E74B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Votazione: </a:t>
                      </a:r>
                      <a:r>
                        <a:rPr lang="it-IT" sz="900" b="0" i="1" kern="0" spc="0" dirty="0" smtClean="0">
                          <a:solidFill>
                            <a:srgbClr val="3F3A38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</a:t>
                      </a:r>
                      <a:endParaRPr lang="it-IT" sz="900" b="0" kern="50" spc="-30" dirty="0" smtClean="0">
                        <a:solidFill>
                          <a:srgbClr val="3F3A38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/>
                      </a:endParaRPr>
                    </a:p>
                  </a:txBody>
                  <a:tcPr marL="38764" marR="3876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756192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64" marR="3876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542925" marR="0" lvl="0" indent="-5429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Titolo tesi:</a:t>
                      </a:r>
                      <a:r>
                        <a:rPr lang="it-IT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9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Materiali compositi per applicazioni veicolari: l'elemento elastico della sospensione.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 </a:t>
                      </a:r>
                      <a:r>
                        <a:rPr lang="it-IT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lavoro ha avuto come oggetto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 stato </a:t>
                      </a:r>
                      <a:r>
                        <a:rPr lang="it-IT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dell'arte sulla fabbricazione di molle a compressione mediante l'utilizzo dei materiali plastici rinforzati con fibre di vetro o carbonio. Lo studio si è concentrato sul confronto tra le caratteristiche di questo nuova tipologia di elementi con quelli tradizionali in </a:t>
                      </a:r>
                      <a:r>
                        <a:rPr lang="it-IT" sz="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metallo.</a:t>
                      </a:r>
                      <a:endParaRPr lang="it-IT" sz="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64" marR="3876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7176">
                <a:tc gridSpan="5"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b="1" u="sng" kern="1200" dirty="0">
                          <a:solidFill>
                            <a:srgbClr val="2E74B5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Competenze Linguistiche 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7176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kern="1200" dirty="0">
                          <a:solidFill>
                            <a:srgbClr val="2E74B5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000" b="1" kern="1200" dirty="0" err="1" smtClean="0">
                          <a:solidFill>
                            <a:srgbClr val="2E74B5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</a:t>
                      </a:r>
                      <a:r>
                        <a:rPr lang="it-IT" sz="1000" b="1" kern="1200" dirty="0" smtClean="0">
                          <a:solidFill>
                            <a:srgbClr val="2E74B5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Scritta</a:t>
                      </a:r>
                      <a:endParaRPr lang="it-IT" sz="1000" b="1" kern="1200" dirty="0">
                        <a:solidFill>
                          <a:srgbClr val="2E74B5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kern="1200" dirty="0" err="1" smtClean="0">
                          <a:solidFill>
                            <a:srgbClr val="2E74B5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Compresnsione</a:t>
                      </a:r>
                      <a:endParaRPr lang="it-IT" sz="1000" b="1" kern="1200" dirty="0">
                        <a:solidFill>
                          <a:srgbClr val="2E74B5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kern="1200" dirty="0" smtClean="0">
                          <a:solidFill>
                            <a:srgbClr val="2E74B5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Parlato</a:t>
                      </a:r>
                      <a:endParaRPr lang="it-IT" sz="1000" b="1" kern="1200" dirty="0">
                        <a:solidFill>
                          <a:srgbClr val="2E74B5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76">
                <a:tc gridSpan="2"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105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Ottima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Ottima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Ottima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819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b="1" u="sng" kern="1200" dirty="0" smtClean="0">
                          <a:solidFill>
                            <a:srgbClr val="2E74B5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Conferenze</a:t>
                      </a:r>
                      <a:endParaRPr lang="it-IT" sz="1100" b="1" u="sng" kern="1200" dirty="0">
                        <a:solidFill>
                          <a:srgbClr val="2E74B5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4626">
                <a:tc gridSpan="5"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it-IT" sz="900" i="1" kern="0" spc="0" dirty="0" smtClean="0">
                          <a:solidFill>
                            <a:srgbClr val="3F3A3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Relatore alla </a:t>
                      </a:r>
                      <a:r>
                        <a:rPr lang="it-IT" sz="900" b="1" i="1" kern="0" spc="0" dirty="0" smtClean="0">
                          <a:solidFill>
                            <a:srgbClr val="3F3A3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MSC Conference 2016 – La simulazione numerica avanzata</a:t>
                      </a:r>
                      <a:r>
                        <a:rPr lang="it-IT" sz="900" i="1" kern="0" spc="0" dirty="0" smtClean="0">
                          <a:solidFill>
                            <a:srgbClr val="3F3A3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it-IT" sz="800" kern="0" spc="0" dirty="0" smtClean="0">
                          <a:solidFill>
                            <a:srgbClr val="3F3A3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Napoli 14 Luglio 2016</a:t>
                      </a:r>
                      <a:endParaRPr lang="it-IT" sz="1100" b="1" u="sng" kern="1200" dirty="0">
                        <a:solidFill>
                          <a:srgbClr val="2E74B5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58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1155032"/>
            <a:ext cx="4494998" cy="357020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it-IT" sz="1100" b="1" dirty="0" smtClean="0"/>
              <a:t>ATTIVITA</a:t>
            </a:r>
            <a:r>
              <a:rPr lang="it-IT" sz="1100" b="1" dirty="0"/>
              <a:t>’ di TRAINING ON THE </a:t>
            </a:r>
            <a:r>
              <a:rPr lang="it-IT" sz="1100" b="1" dirty="0" smtClean="0"/>
              <a:t>JOB</a:t>
            </a:r>
          </a:p>
          <a:p>
            <a:pPr algn="just"/>
            <a:endParaRPr lang="it-IT" sz="1100" dirty="0" smtClean="0"/>
          </a:p>
          <a:p>
            <a:pPr algn="just"/>
            <a:r>
              <a:rPr lang="it-IT" sz="1200" dirty="0" smtClean="0"/>
              <a:t>L’attività </a:t>
            </a:r>
            <a:r>
              <a:rPr lang="it-IT" sz="1200" dirty="0"/>
              <a:t>di </a:t>
            </a:r>
            <a:r>
              <a:rPr lang="it-IT" sz="1200" i="1" dirty="0"/>
              <a:t>training on the job</a:t>
            </a:r>
            <a:r>
              <a:rPr lang="it-IT" sz="1200" dirty="0"/>
              <a:t>, prevista dal modulo B del progetto di formazione HY_COMPO, è stata svolta presso la STEP SUD MARE s.r.l., nella sede di Pomigliano d’Arco, sita in via Ex Aeroporto c/o Consorzio “Il </a:t>
            </a:r>
            <a:r>
              <a:rPr lang="it-IT" sz="1200" dirty="0" smtClean="0"/>
              <a:t>Sole. L’attività </a:t>
            </a:r>
            <a:r>
              <a:rPr lang="it-IT" sz="1200" dirty="0"/>
              <a:t>di formazione </a:t>
            </a:r>
            <a:r>
              <a:rPr lang="it-IT" sz="1200" dirty="0" smtClean="0"/>
              <a:t>ha fornire </a:t>
            </a:r>
            <a:r>
              <a:rPr lang="it-IT" sz="1200" dirty="0"/>
              <a:t>una panoramica generale sullo sviluppo prodotto e relativa ingegnerizzazione mediante l’utilizzo dei software CAE. </a:t>
            </a:r>
            <a:r>
              <a:rPr lang="it-IT" sz="1200" dirty="0" smtClean="0"/>
              <a:t>Sono </a:t>
            </a:r>
            <a:r>
              <a:rPr lang="it-IT" sz="1200" dirty="0"/>
              <a:t>state affrontante tematiche rivolte al mondo </a:t>
            </a:r>
            <a:r>
              <a:rPr lang="it-IT" sz="1200" dirty="0" err="1"/>
              <a:t>automotive</a:t>
            </a:r>
            <a:r>
              <a:rPr lang="it-IT" sz="1200" dirty="0"/>
              <a:t> e tutto quello che concerne la progettazione, lo sviluppo, la verifica e l’omologazione di una vettura nei diversi mercati di riferimento. </a:t>
            </a:r>
          </a:p>
          <a:p>
            <a:pPr algn="just"/>
            <a:r>
              <a:rPr lang="it-IT" sz="1200" dirty="0"/>
              <a:t>Il percorso formativo è stato suddiviso in 3 livelli di difficoltà (Base, Intermedio, Avanzato), nel quale sono stati allestiti modelli di complessità crescente, sia per quanto riguarda le dimensioni (maggior numero di </a:t>
            </a:r>
            <a:r>
              <a:rPr lang="it-IT" sz="1200" dirty="0" smtClean="0"/>
              <a:t>elementi) </a:t>
            </a:r>
            <a:r>
              <a:rPr lang="it-IT" sz="1200" dirty="0"/>
              <a:t>che il livello di dettaglio, utilizzando tecniche di modellazione più </a:t>
            </a:r>
            <a:r>
              <a:rPr lang="it-IT" sz="1200" dirty="0" smtClean="0"/>
              <a:t>raffinate. Sono </a:t>
            </a:r>
            <a:r>
              <a:rPr lang="it-IT" sz="1200" dirty="0"/>
              <a:t>state inoltre affrontate le problematiche relative al lancio dei modelli, con prove di sensitività e post-processing dei risultati, senza trascurare la fase di elaborazione di report tecnici e presentazioni di sintesi delle simulazioni effettuate. </a:t>
            </a:r>
          </a:p>
        </p:txBody>
      </p:sp>
      <p:pic>
        <p:nvPicPr>
          <p:cNvPr id="4" name="Immagine 3"/>
          <p:cNvPicPr/>
          <p:nvPr/>
        </p:nvPicPr>
        <p:blipFill rotWithShape="1">
          <a:blip r:embed="rId2"/>
          <a:srcRect l="1118" t="755" r="1278" b="71319"/>
          <a:stretch/>
        </p:blipFill>
        <p:spPr bwMode="auto">
          <a:xfrm>
            <a:off x="108376" y="4914347"/>
            <a:ext cx="4278245" cy="1592330"/>
          </a:xfrm>
          <a:prstGeom prst="rect">
            <a:avLst/>
          </a:prstGeom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magine 4"/>
          <p:cNvPicPr/>
          <p:nvPr/>
        </p:nvPicPr>
        <p:blipFill rotWithShape="1">
          <a:blip r:embed="rId3"/>
          <a:srcRect l="753" t="511" r="676" b="614"/>
          <a:stretch/>
        </p:blipFill>
        <p:spPr bwMode="auto">
          <a:xfrm>
            <a:off x="4707121" y="1232032"/>
            <a:ext cx="4244374" cy="5274645"/>
          </a:xfrm>
          <a:prstGeom prst="rect">
            <a:avLst/>
          </a:prstGeom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4889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1155032"/>
            <a:ext cx="4572000" cy="552458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it-IT" sz="1100" b="1" dirty="0" smtClean="0"/>
              <a:t>LIVELLO BASE</a:t>
            </a:r>
          </a:p>
          <a:p>
            <a:pPr algn="just"/>
            <a:r>
              <a:rPr lang="it-IT" sz="1100" dirty="0"/>
              <a:t>S</a:t>
            </a:r>
            <a:r>
              <a:rPr lang="it-IT" sz="1100" dirty="0" smtClean="0"/>
              <a:t>ono </a:t>
            </a:r>
            <a:r>
              <a:rPr lang="it-IT" sz="1100" dirty="0"/>
              <a:t>state introdotte le tecniche di modellazione agli elementi finiti, dal punto di vista teorico, la definizione delle diverse tipologie di elementi </a:t>
            </a:r>
            <a:r>
              <a:rPr lang="it-IT" sz="1100" dirty="0" smtClean="0"/>
              <a:t>e </a:t>
            </a:r>
            <a:r>
              <a:rPr lang="it-IT" sz="1100" dirty="0"/>
              <a:t>le equazioni di congruenza </a:t>
            </a:r>
            <a:r>
              <a:rPr lang="it-IT" sz="1100" dirty="0" smtClean="0"/>
              <a:t>nodali. </a:t>
            </a:r>
            <a:r>
              <a:rPr lang="it-IT" sz="1100" dirty="0"/>
              <a:t>Introduzione all’interfaccia grafica ed alle principali funzionalità del software di </a:t>
            </a:r>
            <a:r>
              <a:rPr lang="it-IT" sz="1100" dirty="0" err="1"/>
              <a:t>pre</a:t>
            </a:r>
            <a:r>
              <a:rPr lang="it-IT" sz="1100" dirty="0"/>
              <a:t>-processing Altair </a:t>
            </a:r>
            <a:r>
              <a:rPr lang="it-IT" sz="1100" dirty="0" err="1"/>
              <a:t>Hypermesh</a:t>
            </a:r>
            <a:r>
              <a:rPr lang="it-IT" sz="1100" dirty="0" smtClean="0"/>
              <a:t>. Sono state eseguite </a:t>
            </a:r>
            <a:r>
              <a:rPr lang="it-IT" sz="1100" dirty="0" err="1" smtClean="0"/>
              <a:t>meshing</a:t>
            </a:r>
            <a:r>
              <a:rPr lang="it-IT" sz="1100" dirty="0" smtClean="0"/>
              <a:t> di componenti 2D e 3D e la configurazione delle impostazioni per il solutore </a:t>
            </a:r>
            <a:r>
              <a:rPr lang="it-IT" sz="1100" dirty="0" err="1" smtClean="0"/>
              <a:t>Nastran</a:t>
            </a:r>
            <a:r>
              <a:rPr lang="it-IT" sz="1100" dirty="0" smtClean="0"/>
              <a:t>. Sono state eseguite esercitazioni di analisi statiche e modale su singoli componenti e su piccoli </a:t>
            </a:r>
            <a:r>
              <a:rPr lang="it-IT" sz="1100" dirty="0" err="1" smtClean="0"/>
              <a:t>sottoassiemi</a:t>
            </a:r>
            <a:r>
              <a:rPr lang="it-IT" sz="1100" dirty="0" smtClean="0"/>
              <a:t> ed è stata introdotto la metodologia di analisi delle rigidezze locali. A valle delle simulazioni è stata eseguita un operazione di post-processing con verifica dei risultati.</a:t>
            </a:r>
          </a:p>
          <a:p>
            <a:pPr algn="just"/>
            <a:endParaRPr lang="it-IT" sz="1100" dirty="0"/>
          </a:p>
          <a:p>
            <a:pPr algn="just"/>
            <a:r>
              <a:rPr lang="it-IT" sz="1100" b="1" dirty="0" smtClean="0"/>
              <a:t>LIVELLO INTERMEDIO</a:t>
            </a:r>
          </a:p>
          <a:p>
            <a:pPr algn="just"/>
            <a:r>
              <a:rPr lang="it-IT" sz="1100" dirty="0"/>
              <a:t>i</a:t>
            </a:r>
            <a:r>
              <a:rPr lang="it-IT" sz="1100" dirty="0" smtClean="0"/>
              <a:t>n </a:t>
            </a:r>
            <a:r>
              <a:rPr lang="it-IT" sz="1100" dirty="0"/>
              <a:t>questo secondo </a:t>
            </a:r>
            <a:r>
              <a:rPr lang="it-IT" sz="1100" dirty="0" err="1"/>
              <a:t>step</a:t>
            </a:r>
            <a:r>
              <a:rPr lang="it-IT" sz="1100" dirty="0"/>
              <a:t> della formazione si è </a:t>
            </a:r>
            <a:r>
              <a:rPr lang="it-IT" sz="1100" dirty="0" smtClean="0"/>
              <a:t>aumentata </a:t>
            </a:r>
            <a:r>
              <a:rPr lang="it-IT" sz="1100" dirty="0"/>
              <a:t>la complessità delle </a:t>
            </a:r>
            <a:r>
              <a:rPr lang="it-IT" sz="1100" dirty="0" smtClean="0"/>
              <a:t>esercitazioni. Si </a:t>
            </a:r>
            <a:r>
              <a:rPr lang="it-IT" sz="1100" dirty="0"/>
              <a:t>è passati alla modellazione </a:t>
            </a:r>
            <a:r>
              <a:rPr lang="it-IT" sz="1100" dirty="0" smtClean="0"/>
              <a:t>di </a:t>
            </a:r>
            <a:r>
              <a:rPr lang="it-IT" sz="1100" dirty="0"/>
              <a:t>geometrie </a:t>
            </a:r>
            <a:r>
              <a:rPr lang="it-IT" sz="1100" dirty="0" smtClean="0"/>
              <a:t>complesse </a:t>
            </a:r>
            <a:r>
              <a:rPr lang="it-IT" sz="1100" dirty="0"/>
              <a:t>non simmetriche </a:t>
            </a:r>
            <a:r>
              <a:rPr lang="it-IT" sz="1100" dirty="0" smtClean="0"/>
              <a:t>e con </a:t>
            </a:r>
            <a:r>
              <a:rPr lang="it-IT" sz="1100" dirty="0"/>
              <a:t>spessore </a:t>
            </a:r>
            <a:r>
              <a:rPr lang="it-IT" sz="1100" dirty="0" smtClean="0"/>
              <a:t>variabile(rastremazioni, </a:t>
            </a:r>
            <a:r>
              <a:rPr lang="it-IT" sz="1100" dirty="0" err="1" smtClean="0"/>
              <a:t>nerve</a:t>
            </a:r>
            <a:r>
              <a:rPr lang="it-IT" sz="1100" dirty="0" smtClean="0"/>
              <a:t>) il che ha richiesto </a:t>
            </a:r>
            <a:r>
              <a:rPr lang="it-IT" sz="1100" dirty="0"/>
              <a:t>la necessità di effettuare in autonomia scelte di modellazione in funzione del tipo di analisi </a:t>
            </a:r>
            <a:r>
              <a:rPr lang="it-IT" sz="1100" dirty="0" smtClean="0"/>
              <a:t>e delle </a:t>
            </a:r>
            <a:r>
              <a:rPr lang="it-IT" sz="1100" dirty="0" err="1" smtClean="0"/>
              <a:t>BCs</a:t>
            </a:r>
            <a:r>
              <a:rPr lang="it-IT" sz="1100" dirty="0" smtClean="0"/>
              <a:t>. </a:t>
            </a:r>
          </a:p>
          <a:p>
            <a:pPr algn="just"/>
            <a:r>
              <a:rPr lang="it-IT" sz="1100" dirty="0" smtClean="0"/>
              <a:t>Introduzione ai modelli BIW (</a:t>
            </a:r>
            <a:r>
              <a:rPr lang="it-IT" sz="1100" i="1" dirty="0" smtClean="0"/>
              <a:t>body in </a:t>
            </a:r>
            <a:r>
              <a:rPr lang="it-IT" sz="1100" i="1" dirty="0" err="1" smtClean="0"/>
              <a:t>white</a:t>
            </a:r>
            <a:r>
              <a:rPr lang="it-IT" sz="1100" dirty="0" smtClean="0"/>
              <a:t>) mirata </a:t>
            </a:r>
            <a:r>
              <a:rPr lang="it-IT" sz="1100" dirty="0"/>
              <a:t>ad acquisire abilità nel gestire modelli di grandi </a:t>
            </a:r>
            <a:r>
              <a:rPr lang="it-IT" sz="1100" dirty="0" smtClean="0"/>
              <a:t>dimensioni, </a:t>
            </a:r>
            <a:r>
              <a:rPr lang="it-IT" sz="1100" dirty="0"/>
              <a:t>formati da un numero elevato di </a:t>
            </a:r>
            <a:r>
              <a:rPr lang="it-IT" sz="1100" dirty="0" smtClean="0"/>
              <a:t>componenti, e allo studio dei </a:t>
            </a:r>
            <a:r>
              <a:rPr lang="it-IT" sz="1100" dirty="0"/>
              <a:t>collegamenti </a:t>
            </a:r>
            <a:r>
              <a:rPr lang="it-IT" sz="1100" dirty="0" smtClean="0"/>
              <a:t>tra questi e </a:t>
            </a:r>
            <a:r>
              <a:rPr lang="it-IT" sz="1100" dirty="0"/>
              <a:t>le tecniche di modellazione</a:t>
            </a:r>
            <a:r>
              <a:rPr lang="it-IT" sz="1100" dirty="0" smtClean="0"/>
              <a:t>.</a:t>
            </a:r>
          </a:p>
          <a:p>
            <a:pPr algn="just"/>
            <a:r>
              <a:rPr lang="it-IT" sz="1100" dirty="0" smtClean="0"/>
              <a:t>È stata </a:t>
            </a:r>
            <a:r>
              <a:rPr lang="it-IT" sz="1100" dirty="0"/>
              <a:t>approfondita la conoscenza </a:t>
            </a:r>
            <a:r>
              <a:rPr lang="it-IT" sz="1100" dirty="0" smtClean="0"/>
              <a:t>del </a:t>
            </a:r>
            <a:r>
              <a:rPr lang="it-IT" sz="1100" dirty="0" err="1" smtClean="0"/>
              <a:t>tool</a:t>
            </a:r>
            <a:r>
              <a:rPr lang="it-IT" sz="1100" dirty="0" smtClean="0"/>
              <a:t> di </a:t>
            </a:r>
            <a:r>
              <a:rPr lang="it-IT" sz="1100" dirty="0" err="1" smtClean="0"/>
              <a:t>automatic</a:t>
            </a:r>
            <a:r>
              <a:rPr lang="it-IT" sz="1100" dirty="0" smtClean="0"/>
              <a:t> </a:t>
            </a:r>
            <a:r>
              <a:rPr lang="it-IT" sz="1100" dirty="0" err="1" smtClean="0"/>
              <a:t>meshing</a:t>
            </a:r>
            <a:r>
              <a:rPr lang="it-IT" sz="1100" dirty="0" smtClean="0"/>
              <a:t>  </a:t>
            </a:r>
            <a:r>
              <a:rPr lang="it-IT" sz="1100" i="1" dirty="0" err="1" smtClean="0"/>
              <a:t>BatchMesher</a:t>
            </a:r>
            <a:r>
              <a:rPr lang="it-IT" sz="1100" dirty="0"/>
              <a:t> </a:t>
            </a:r>
            <a:r>
              <a:rPr lang="it-IT" sz="1100" dirty="0" smtClean="0"/>
              <a:t>e di </a:t>
            </a:r>
            <a:r>
              <a:rPr lang="it-IT" sz="1100" i="1" dirty="0" err="1" smtClean="0"/>
              <a:t>Optistruct</a:t>
            </a:r>
            <a:r>
              <a:rPr lang="it-IT" sz="1100" i="1" dirty="0" smtClean="0"/>
              <a:t>.</a:t>
            </a:r>
            <a:r>
              <a:rPr lang="it-IT" sz="1100" dirty="0" smtClean="0"/>
              <a:t> Quest’ultimo dedicato alle analisi di ottimizzazione strutturale, ha permesso di calcolare la migliore disposizione  dei bracci di </a:t>
            </a:r>
            <a:r>
              <a:rPr lang="it-IT" sz="1100" dirty="0"/>
              <a:t>una sospensione con due punti di vincolo ed uno di </a:t>
            </a:r>
            <a:r>
              <a:rPr lang="it-IT" sz="1100" dirty="0" smtClean="0"/>
              <a:t>carico </a:t>
            </a:r>
            <a:r>
              <a:rPr lang="it-IT" sz="1100" dirty="0"/>
              <a:t>da un generico volume </a:t>
            </a:r>
            <a:r>
              <a:rPr lang="it-IT" sz="1100" dirty="0" smtClean="0"/>
              <a:t>triangolare.</a:t>
            </a:r>
          </a:p>
          <a:p>
            <a:pPr algn="just"/>
            <a:r>
              <a:rPr lang="it-IT" sz="1100" dirty="0" smtClean="0"/>
              <a:t>Introduzione al solutore </a:t>
            </a:r>
            <a:r>
              <a:rPr lang="it-IT" sz="1100" dirty="0" err="1" smtClean="0"/>
              <a:t>Abaqus</a:t>
            </a:r>
            <a:r>
              <a:rPr lang="it-IT" sz="1100" dirty="0" smtClean="0"/>
              <a:t>/Standard ed alla sintassi per la creazione di «teste di lancio» per analisi statiche e modali.</a:t>
            </a:r>
          </a:p>
          <a:p>
            <a:pPr algn="just"/>
            <a:r>
              <a:rPr lang="it-IT" sz="1100" dirty="0" smtClean="0"/>
              <a:t>Sono stati approfonditi i </a:t>
            </a:r>
            <a:r>
              <a:rPr lang="it-IT" sz="1100" dirty="0"/>
              <a:t>fondamenti teorici legati ai fenomeni di non linearità geometrica, di materiale e di contatto. In </a:t>
            </a:r>
            <a:r>
              <a:rPr lang="it-IT" sz="1100" dirty="0" smtClean="0"/>
              <a:t>particolare </a:t>
            </a:r>
            <a:r>
              <a:rPr lang="it-IT" sz="1100" dirty="0"/>
              <a:t>si è focalizzati sugli errori derivanti da una mancata o erronea valutazione di questi fenomeni </a:t>
            </a:r>
            <a:r>
              <a:rPr lang="it-IT" sz="1100" dirty="0" smtClean="0"/>
              <a:t>e</a:t>
            </a:r>
            <a:endParaRPr lang="it-IT" sz="12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572000" y="1155032"/>
            <a:ext cx="4572000" cy="550920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it-IT" sz="1100" dirty="0" smtClean="0"/>
              <a:t>dei rischi </a:t>
            </a:r>
            <a:r>
              <a:rPr lang="it-IT" sz="1100" dirty="0"/>
              <a:t>di ottenere risultati non concordi con il reale comportamento dello </a:t>
            </a:r>
            <a:r>
              <a:rPr lang="it-IT" sz="1100" dirty="0" smtClean="0"/>
              <a:t>struttura mediante esempi applicativi su test-case.</a:t>
            </a:r>
          </a:p>
          <a:p>
            <a:pPr algn="just"/>
            <a:r>
              <a:rPr lang="it-IT" sz="1100" dirty="0" smtClean="0"/>
              <a:t>Sono state affrontate le tematiche legate alle normative di omologazione in ambito </a:t>
            </a:r>
            <a:r>
              <a:rPr lang="it-IT" sz="1100" dirty="0" err="1" smtClean="0"/>
              <a:t>automotive</a:t>
            </a:r>
            <a:r>
              <a:rPr lang="it-IT" sz="1100" dirty="0" smtClean="0"/>
              <a:t>, mediante lo studio di alcuni esempi e l’esecuzione di una simulazione di cedimento verticale portiere secondo la relativa norma interna di FCA.</a:t>
            </a:r>
          </a:p>
          <a:p>
            <a:pPr algn="just"/>
            <a:r>
              <a:rPr lang="it-IT" sz="1100" dirty="0" smtClean="0"/>
              <a:t>Impostazioni </a:t>
            </a:r>
            <a:r>
              <a:rPr lang="it-IT" sz="1100" dirty="0"/>
              <a:t>calcolo </a:t>
            </a:r>
            <a:r>
              <a:rPr lang="it-IT" sz="1100" dirty="0" err="1"/>
              <a:t>Abaqus</a:t>
            </a:r>
            <a:r>
              <a:rPr lang="it-IT" sz="1100" dirty="0"/>
              <a:t>/</a:t>
            </a:r>
            <a:r>
              <a:rPr lang="it-IT" sz="1100" dirty="0" err="1"/>
              <a:t>Explicit</a:t>
            </a:r>
            <a:r>
              <a:rPr lang="it-IT" sz="1100" dirty="0"/>
              <a:t>: l’attività si è incentrata sullo studio della documentazione di supporto del solutore, al fine di conoscere le card necessarie alla definizione di un calcolo in </a:t>
            </a:r>
            <a:r>
              <a:rPr lang="it-IT" sz="1100" dirty="0" err="1"/>
              <a:t>Abaqus</a:t>
            </a:r>
            <a:r>
              <a:rPr lang="it-IT" sz="1100" dirty="0"/>
              <a:t>/</a:t>
            </a:r>
            <a:r>
              <a:rPr lang="it-IT" sz="1100" dirty="0" err="1"/>
              <a:t>Explicit</a:t>
            </a:r>
            <a:r>
              <a:rPr lang="it-IT" sz="1100" dirty="0"/>
              <a:t>. </a:t>
            </a:r>
          </a:p>
          <a:p>
            <a:pPr algn="just"/>
            <a:r>
              <a:rPr lang="it-IT" sz="1100" dirty="0" smtClean="0"/>
              <a:t> </a:t>
            </a:r>
          </a:p>
          <a:p>
            <a:pPr algn="just"/>
            <a:r>
              <a:rPr lang="it-IT" sz="1100" b="1" dirty="0"/>
              <a:t>LIVELLO </a:t>
            </a:r>
            <a:r>
              <a:rPr lang="it-IT" sz="1100" b="1" dirty="0" smtClean="0"/>
              <a:t>AVANZATO</a:t>
            </a:r>
          </a:p>
          <a:p>
            <a:pPr algn="just"/>
            <a:r>
              <a:rPr lang="it-IT" sz="1100" dirty="0" smtClean="0"/>
              <a:t>L’ultimo </a:t>
            </a:r>
            <a:r>
              <a:rPr lang="it-IT" sz="1100" dirty="0" err="1"/>
              <a:t>step</a:t>
            </a:r>
            <a:r>
              <a:rPr lang="it-IT" sz="1100" dirty="0"/>
              <a:t> della formazione ha previsto un focus sulle metodologie di analisi del comportamento meccanico dei materiali </a:t>
            </a:r>
            <a:r>
              <a:rPr lang="it-IT" sz="1100" dirty="0" smtClean="0"/>
              <a:t>compositi che variano </a:t>
            </a:r>
            <a:r>
              <a:rPr lang="it-IT" sz="1100" dirty="0"/>
              <a:t>a secondo del tipo di prestazione che si vuole simulare. L’uso di diversi solutori e diverse formulazioni di materiale permetto </a:t>
            </a:r>
            <a:r>
              <a:rPr lang="it-IT" sz="1100" dirty="0" smtClean="0"/>
              <a:t>di modellare </a:t>
            </a:r>
            <a:r>
              <a:rPr lang="it-IT" sz="1100" dirty="0"/>
              <a:t>con ottima correlazione il comportamento meccanico dei manufatti in composito </a:t>
            </a:r>
            <a:r>
              <a:rPr lang="it-IT" sz="1100" dirty="0" smtClean="0"/>
              <a:t>nelle </a:t>
            </a:r>
            <a:r>
              <a:rPr lang="it-IT" sz="1100" dirty="0"/>
              <a:t>prove statiche a quelle </a:t>
            </a:r>
            <a:r>
              <a:rPr lang="it-IT" sz="1100" dirty="0" smtClean="0"/>
              <a:t>d’impatto, </a:t>
            </a:r>
            <a:r>
              <a:rPr lang="it-IT" sz="1100" dirty="0"/>
              <a:t>fino al comportamento a fatica</a:t>
            </a:r>
            <a:r>
              <a:rPr lang="it-IT" sz="1100" dirty="0" smtClean="0"/>
              <a:t>. Sono stati affrontati le problematiche relative alla correlazione numerico sperimentale di prove di caratterizzazione meccanica.</a:t>
            </a:r>
          </a:p>
          <a:p>
            <a:pPr algn="just"/>
            <a:r>
              <a:rPr lang="it-IT" sz="1100" dirty="0" smtClean="0"/>
              <a:t>Sono stati illustrati esempi di </a:t>
            </a:r>
            <a:r>
              <a:rPr lang="it-IT" sz="1100" dirty="0"/>
              <a:t>applicazioni </a:t>
            </a:r>
            <a:r>
              <a:rPr lang="it-IT" sz="1100" dirty="0" smtClean="0"/>
              <a:t>industriali, con un caso pratico </a:t>
            </a:r>
            <a:r>
              <a:rPr lang="it-IT" sz="1100" dirty="0"/>
              <a:t>di reingegnerizzazione di componenti della plancia di una autovettura. A partire dal modello baseline in materiale tradizionale, il componente è stato rimodellato in materiali </a:t>
            </a:r>
            <a:r>
              <a:rPr lang="it-IT" sz="1100" dirty="0" smtClean="0"/>
              <a:t>composito e </a:t>
            </a:r>
            <a:r>
              <a:rPr lang="it-IT" sz="1100" dirty="0"/>
              <a:t>compiuto un </a:t>
            </a:r>
            <a:r>
              <a:rPr lang="it-IT" sz="1100" dirty="0" err="1"/>
              <a:t>loop</a:t>
            </a:r>
            <a:r>
              <a:rPr lang="it-IT" sz="1100" dirty="0"/>
              <a:t> di simulazioni per individuare </a:t>
            </a:r>
            <a:r>
              <a:rPr lang="it-IT" sz="1100" dirty="0" smtClean="0"/>
              <a:t>sequenza </a:t>
            </a:r>
            <a:r>
              <a:rPr lang="it-IT" sz="1100" dirty="0"/>
              <a:t>di laminazione </a:t>
            </a:r>
            <a:r>
              <a:rPr lang="it-IT" sz="1100" dirty="0" smtClean="0"/>
              <a:t>migliore che massimizzi il </a:t>
            </a:r>
            <a:r>
              <a:rPr lang="it-IT" sz="1100" dirty="0"/>
              <a:t>valore di rigidezza e </a:t>
            </a:r>
            <a:r>
              <a:rPr lang="it-IT" sz="1100" dirty="0" smtClean="0"/>
              <a:t>minimizzi il peso.</a:t>
            </a:r>
          </a:p>
          <a:p>
            <a:pPr algn="just"/>
            <a:r>
              <a:rPr lang="it-IT" sz="1100" dirty="0" smtClean="0"/>
              <a:t>Introduzione al solutore esplicito LS-</a:t>
            </a:r>
            <a:r>
              <a:rPr lang="it-IT" sz="1100" dirty="0" err="1" smtClean="0"/>
              <a:t>Dyna</a:t>
            </a:r>
            <a:r>
              <a:rPr lang="it-IT" sz="1100" dirty="0"/>
              <a:t> </a:t>
            </a:r>
            <a:r>
              <a:rPr lang="it-IT" sz="1100" dirty="0" smtClean="0"/>
              <a:t>ed alle tecniche di modellazione dei compositi, mediante elementi </a:t>
            </a:r>
            <a:r>
              <a:rPr lang="it-IT" sz="1100" dirty="0" err="1" smtClean="0"/>
              <a:t>shell</a:t>
            </a:r>
            <a:r>
              <a:rPr lang="it-IT" sz="1100" dirty="0" smtClean="0"/>
              <a:t>, </a:t>
            </a:r>
            <a:r>
              <a:rPr lang="it-IT" sz="1100" dirty="0" err="1" smtClean="0"/>
              <a:t>Thick-shell</a:t>
            </a:r>
            <a:r>
              <a:rPr lang="it-IT" sz="1100" dirty="0" smtClean="0"/>
              <a:t> e </a:t>
            </a:r>
            <a:r>
              <a:rPr lang="it-IT" sz="1100" dirty="0" err="1" smtClean="0"/>
              <a:t>Layered</a:t>
            </a:r>
            <a:r>
              <a:rPr lang="it-IT" sz="1100" dirty="0" smtClean="0"/>
              <a:t> </a:t>
            </a:r>
            <a:r>
              <a:rPr lang="it-IT" sz="1100" dirty="0" err="1" smtClean="0"/>
              <a:t>elments</a:t>
            </a:r>
            <a:r>
              <a:rPr lang="it-IT" sz="1100" dirty="0" smtClean="0"/>
              <a:t>. Approccio global-</a:t>
            </a:r>
            <a:r>
              <a:rPr lang="it-IT" sz="1100" dirty="0" err="1" smtClean="0"/>
              <a:t>local</a:t>
            </a:r>
            <a:r>
              <a:rPr lang="it-IT" sz="1100" dirty="0" smtClean="0"/>
              <a:t> per la riduzione dell’onere computazionale dei modelli.</a:t>
            </a:r>
          </a:p>
          <a:p>
            <a:pPr algn="just"/>
            <a:r>
              <a:rPr lang="it-IT" sz="1100" dirty="0" smtClean="0"/>
              <a:t>È stata approfondita la conoscenza di modelli di degradazione post-</a:t>
            </a:r>
            <a:r>
              <a:rPr lang="it-IT" sz="1100" dirty="0" err="1" smtClean="0"/>
              <a:t>failure</a:t>
            </a:r>
            <a:r>
              <a:rPr lang="it-IT" sz="1100" dirty="0" smtClean="0"/>
              <a:t> del solutore ed stata svolta un esercitazione con la modellazione di un test d’impatto </a:t>
            </a:r>
            <a:r>
              <a:rPr lang="it-IT" sz="1100" dirty="0"/>
              <a:t>a diversa energia</a:t>
            </a:r>
            <a:r>
              <a:rPr lang="it-IT" sz="1100" dirty="0" smtClean="0"/>
              <a:t> su compositi, secondo normativa ASTM.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22584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TM02892315[[fn=Filo]]</Template>
  <TotalTime>314</TotalTime>
  <Words>1217</Words>
  <Application>Microsoft Office PowerPoint</Application>
  <PresentationFormat>Presentazione su schermo (4:3)</PresentationFormat>
  <Paragraphs>100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3</vt:i4>
      </vt:variant>
    </vt:vector>
  </HeadingPairs>
  <TitlesOfParts>
    <vt:vector size="15" baseType="lpstr">
      <vt:lpstr>SimSun</vt:lpstr>
      <vt:lpstr>Arial</vt:lpstr>
      <vt:lpstr>Calibri</vt:lpstr>
      <vt:lpstr>Calibri Light</vt:lpstr>
      <vt:lpstr>Mangal</vt:lpstr>
      <vt:lpstr>Symbol</vt:lpstr>
      <vt:lpstr>Times New Roman</vt:lpstr>
      <vt:lpstr>Wingdings</vt:lpstr>
      <vt:lpstr>Wingdings 2</vt:lpstr>
      <vt:lpstr>HDOfficeLightV0</vt:lpstr>
      <vt:lpstr>1_HDOfficeLightV0</vt:lpstr>
      <vt:lpstr>2_HDOfficeLightV0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Valerio Ametrano</dc:creator>
  <cp:lastModifiedBy>Valerio Ametrano</cp:lastModifiedBy>
  <cp:revision>21</cp:revision>
  <dcterms:created xsi:type="dcterms:W3CDTF">2016-10-18T17:20:10Z</dcterms:created>
  <dcterms:modified xsi:type="dcterms:W3CDTF">2016-10-19T17:21:43Z</dcterms:modified>
</cp:coreProperties>
</file>