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fld id="{F8C7B365-BD26-4859-B953-0A46AECF6581}" type="datetimeFigureOut">
              <a:rPr lang="it-IT" smtClean="0"/>
              <a:t>26/10/2016</a:t>
            </a:fld>
            <a:endParaRPr lang="it-IT"/>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it-IT"/>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117E98BD-CFD4-47F1-835C-73FED243934D}"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F8C7B365-BD26-4859-B953-0A46AECF6581}" type="datetimeFigureOut">
              <a:rPr lang="it-IT" smtClean="0"/>
              <a:t>26/10/2016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17E98BD-CFD4-47F1-835C-73FED243934D}"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F8C7B365-BD26-4859-B953-0A46AECF6581}" type="datetimeFigureOut">
              <a:rPr lang="it-IT" smtClean="0"/>
              <a:t>26/10/2016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17E98BD-CFD4-47F1-835C-73FED243934D}"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F8C7B365-BD26-4859-B953-0A46AECF6581}" type="datetimeFigureOut">
              <a:rPr lang="it-IT" smtClean="0"/>
              <a:t>26/10/2016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17E98BD-CFD4-47F1-835C-73FED243934D}" type="slidenum">
              <a:rPr lang="it-IT" smtClean="0"/>
              <a:t>‹N›</a:t>
            </a:fld>
            <a:endParaRPr lang="it-IT"/>
          </a:p>
        </p:txBody>
      </p:sp>
      <p:sp>
        <p:nvSpPr>
          <p:cNvPr id="7" name="Titolo 6"/>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F8C7B365-BD26-4859-B953-0A46AECF6581}" type="datetimeFigureOut">
              <a:rPr lang="it-IT" smtClean="0"/>
              <a:t>26/10/2016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17E98BD-CFD4-47F1-835C-73FED243934D}" type="slidenum">
              <a:rPr lang="it-IT" smtClean="0"/>
              <a:t>‹N›</a:t>
            </a:fld>
            <a:endParaRPr lang="it-IT"/>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F8C7B365-BD26-4859-B953-0A46AECF6581}" type="datetimeFigureOut">
              <a:rPr lang="it-IT" smtClean="0"/>
              <a:t>26/10/2016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117E98BD-CFD4-47F1-835C-73FED243934D}" type="slidenum">
              <a:rPr lang="it-IT" smtClean="0"/>
              <a:t>‹N›</a:t>
            </a:fld>
            <a:endParaRPr lang="it-IT"/>
          </a:p>
        </p:txBody>
      </p:sp>
      <p:sp>
        <p:nvSpPr>
          <p:cNvPr id="8" name="Titolo 7"/>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F8C7B365-BD26-4859-B953-0A46AECF6581}" type="datetimeFigureOut">
              <a:rPr lang="it-IT" smtClean="0"/>
              <a:t>26/10/2016</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117E98BD-CFD4-47F1-835C-73FED243934D}"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extLst/>
          </a:lstStyle>
          <a:p>
            <a:fld id="{F8C7B365-BD26-4859-B953-0A46AECF6581}" type="datetimeFigureOut">
              <a:rPr lang="it-IT" smtClean="0"/>
              <a:t>26/10/2016</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117E98BD-CFD4-47F1-835C-73FED243934D}" type="slidenum">
              <a:rPr lang="it-IT" smtClean="0"/>
              <a:t>‹N›</a:t>
            </a:fld>
            <a:endParaRPr lang="it-IT"/>
          </a:p>
        </p:txBody>
      </p:sp>
      <p:sp>
        <p:nvSpPr>
          <p:cNvPr id="6" name="Titolo 5"/>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F8C7B365-BD26-4859-B953-0A46AECF6581}" type="datetimeFigureOut">
              <a:rPr lang="it-IT" smtClean="0"/>
              <a:t>26/10/2016</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117E98BD-CFD4-47F1-835C-73FED243934D}"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extLst/>
          </a:lstStyle>
          <a:p>
            <a:fld id="{F8C7B365-BD26-4859-B953-0A46AECF6581}" type="datetimeFigureOut">
              <a:rPr lang="it-IT" smtClean="0"/>
              <a:t>26/10/2016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117E98BD-CFD4-47F1-835C-73FED243934D}"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smtClean="0"/>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fld id="{F8C7B365-BD26-4859-B953-0A46AECF6581}" type="datetimeFigureOut">
              <a:rPr lang="it-IT" smtClean="0"/>
              <a:t>26/10/2016</a:t>
            </a:fld>
            <a:endParaRPr lang="it-IT"/>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t-IT"/>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117E98BD-CFD4-47F1-835C-73FED243934D}" type="slidenum">
              <a:rPr lang="it-IT" smtClean="0"/>
              <a:t>‹N›</a:t>
            </a:fld>
            <a:endParaRPr lang="it-IT"/>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smtClean="0"/>
              <a:t>Fare clic per modificare lo stile del titolo</a:t>
            </a:r>
            <a:endParaRPr kumimoji="0" lang="en-US"/>
          </a:p>
        </p:txBody>
      </p:sp>
      <p:sp>
        <p:nvSpPr>
          <p:cNvPr id="8" name="Figura a mano liber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igura a mano liber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igura a mano liber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8C7B365-BD26-4859-B953-0A46AECF6581}" type="datetimeFigureOut">
              <a:rPr lang="it-IT" smtClean="0"/>
              <a:t>26/10/2016</a:t>
            </a:fld>
            <a:endParaRPr lang="it-IT"/>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t-IT"/>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17E98BD-CFD4-47F1-835C-73FED243934D}"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7504" y="476672"/>
            <a:ext cx="8784976" cy="1944216"/>
          </a:xfrm>
        </p:spPr>
        <p:txBody>
          <a:bodyPr>
            <a:normAutofit fontScale="90000"/>
          </a:bodyPr>
          <a:lstStyle/>
          <a:p>
            <a:pPr algn="ctr"/>
            <a:r>
              <a:rPr lang="it-IT" sz="1300" dirty="0"/>
              <a:t>Avviso n. 713/Ric. del 29/10/2010 - Titolo III - "Creazione di nuovi Distretti e/o nuove Aggregazioni Pubblico - Private "</a:t>
            </a:r>
            <a:br>
              <a:rPr lang="it-IT" sz="1300" dirty="0"/>
            </a:br>
            <a:r>
              <a:rPr lang="it-IT" sz="1300" dirty="0"/>
              <a:t>Intervento di formazione PON03PE_00159_7</a:t>
            </a:r>
            <a:br>
              <a:rPr lang="it-IT" sz="1300" dirty="0"/>
            </a:br>
            <a:r>
              <a:rPr lang="it-IT" sz="1300" dirty="0"/>
              <a:t> </a:t>
            </a:r>
            <a:br>
              <a:rPr lang="it-IT" sz="1300" dirty="0"/>
            </a:br>
            <a:r>
              <a:rPr lang="it-IT" sz="1300" dirty="0"/>
              <a:t> </a:t>
            </a:r>
            <a:br>
              <a:rPr lang="it-IT" sz="1300" dirty="0"/>
            </a:br>
            <a:r>
              <a:rPr lang="it-IT" sz="1300" dirty="0"/>
              <a:t> </a:t>
            </a:r>
            <a:br>
              <a:rPr lang="it-IT" sz="1300" dirty="0"/>
            </a:br>
            <a:r>
              <a:rPr lang="it-IT" sz="1300" dirty="0"/>
              <a:t> </a:t>
            </a:r>
            <a:br>
              <a:rPr lang="it-IT" sz="1300" dirty="0"/>
            </a:br>
            <a:r>
              <a:rPr lang="it-IT" sz="1300" dirty="0" smtClean="0">
                <a:effectLst/>
              </a:rPr>
              <a:t/>
            </a:r>
            <a:br>
              <a:rPr lang="it-IT" sz="1300" dirty="0" smtClean="0">
                <a:effectLst/>
              </a:rPr>
            </a:br>
            <a:r>
              <a:rPr lang="it-IT" sz="1300" b="1" dirty="0"/>
              <a:t>“Formazione di ricercatori per la fabbricazione e la progettazione di materiali compositi e materiali compositi ibridi per il settore automobilistico” HY_COMPO</a:t>
            </a:r>
            <a:r>
              <a:rPr lang="it-IT" sz="1300" dirty="0"/>
              <a:t/>
            </a:r>
            <a:br>
              <a:rPr lang="it-IT" sz="1300" dirty="0"/>
            </a:br>
            <a:r>
              <a:rPr lang="it-IT" sz="1300" b="1" dirty="0"/>
              <a:t>(Codice identificativo progetto: PON03PE_00159_7)</a:t>
            </a:r>
            <a:r>
              <a:rPr lang="it-IT" sz="1600" dirty="0"/>
              <a:t/>
            </a:r>
            <a:br>
              <a:rPr lang="it-IT" sz="1600" dirty="0"/>
            </a:br>
            <a:endParaRPr lang="it-IT" sz="1600" dirty="0"/>
          </a:p>
        </p:txBody>
      </p:sp>
      <p:sp>
        <p:nvSpPr>
          <p:cNvPr id="3" name="Sottotitolo 2"/>
          <p:cNvSpPr>
            <a:spLocks noGrp="1"/>
          </p:cNvSpPr>
          <p:nvPr>
            <p:ph type="subTitle" idx="1"/>
          </p:nvPr>
        </p:nvSpPr>
        <p:spPr>
          <a:xfrm>
            <a:off x="0" y="2564904"/>
            <a:ext cx="9324528" cy="3960440"/>
          </a:xfrm>
        </p:spPr>
        <p:txBody>
          <a:bodyPr>
            <a:normAutofit/>
          </a:bodyPr>
          <a:lstStyle/>
          <a:p>
            <a:pPr algn="l"/>
            <a:endParaRPr lang="it-IT" sz="1600" b="1" dirty="0" smtClean="0">
              <a:solidFill>
                <a:schemeClr val="tx1"/>
              </a:solidFill>
              <a:latin typeface="Times New Roman" panose="02020603050405020304" pitchFamily="18" charset="0"/>
              <a:cs typeface="Times New Roman" panose="02020603050405020304" pitchFamily="18" charset="0"/>
            </a:endParaRPr>
          </a:p>
          <a:p>
            <a:pPr algn="l"/>
            <a:endParaRPr lang="it-IT" sz="1600" b="1" dirty="0">
              <a:solidFill>
                <a:schemeClr val="tx1"/>
              </a:solidFill>
              <a:latin typeface="Times New Roman" panose="02020603050405020304" pitchFamily="18" charset="0"/>
              <a:cs typeface="Times New Roman" panose="02020603050405020304" pitchFamily="18" charset="0"/>
            </a:endParaRPr>
          </a:p>
          <a:p>
            <a:pPr algn="l"/>
            <a:r>
              <a:rPr lang="it-IT" sz="1600" b="1" dirty="0" smtClean="0">
                <a:solidFill>
                  <a:schemeClr val="tx1"/>
                </a:solidFill>
                <a:latin typeface="Times New Roman" panose="02020603050405020304" pitchFamily="18" charset="0"/>
                <a:cs typeface="Times New Roman" panose="02020603050405020304" pitchFamily="18" charset="0"/>
              </a:rPr>
              <a:t>Nome      </a:t>
            </a:r>
            <a:r>
              <a:rPr lang="it-IT" sz="1600" dirty="0" smtClean="0">
                <a:solidFill>
                  <a:schemeClr val="tx1"/>
                </a:solidFill>
                <a:latin typeface="Times New Roman" panose="02020603050405020304" pitchFamily="18" charset="0"/>
                <a:cs typeface="Times New Roman" panose="02020603050405020304" pitchFamily="18" charset="0"/>
              </a:rPr>
              <a:t>                                 Antonietta </a:t>
            </a:r>
          </a:p>
          <a:p>
            <a:pPr algn="l"/>
            <a:r>
              <a:rPr lang="it-IT" sz="1600" b="1" dirty="0" smtClean="0">
                <a:solidFill>
                  <a:schemeClr val="tx1"/>
                </a:solidFill>
                <a:latin typeface="Times New Roman" panose="02020603050405020304" pitchFamily="18" charset="0"/>
                <a:cs typeface="Times New Roman" panose="02020603050405020304" pitchFamily="18" charset="0"/>
              </a:rPr>
              <a:t>Cognome  </a:t>
            </a:r>
            <a:r>
              <a:rPr lang="it-IT" sz="1600" dirty="0" smtClean="0">
                <a:solidFill>
                  <a:schemeClr val="tx1"/>
                </a:solidFill>
                <a:latin typeface="Times New Roman" panose="02020603050405020304" pitchFamily="18" charset="0"/>
                <a:cs typeface="Times New Roman" panose="02020603050405020304" pitchFamily="18" charset="0"/>
              </a:rPr>
              <a:t>                               Carbone</a:t>
            </a:r>
          </a:p>
          <a:p>
            <a:pPr algn="l"/>
            <a:r>
              <a:rPr lang="it-IT" sz="1600" b="1" dirty="0" smtClean="0">
                <a:solidFill>
                  <a:schemeClr val="tx1"/>
                </a:solidFill>
                <a:latin typeface="Times New Roman" panose="02020603050405020304" pitchFamily="18" charset="0"/>
                <a:cs typeface="Times New Roman" panose="02020603050405020304" pitchFamily="18" charset="0"/>
              </a:rPr>
              <a:t>Luogo e data di nascita          </a:t>
            </a:r>
            <a:r>
              <a:rPr lang="it-IT" sz="1600" dirty="0" smtClean="0">
                <a:solidFill>
                  <a:schemeClr val="tx1"/>
                </a:solidFill>
                <a:latin typeface="Times New Roman" panose="02020603050405020304" pitchFamily="18" charset="0"/>
                <a:cs typeface="Times New Roman" panose="02020603050405020304" pitchFamily="18" charset="0"/>
              </a:rPr>
              <a:t>Nocera Inferiore  08/06/85</a:t>
            </a:r>
          </a:p>
          <a:p>
            <a:pPr algn="l"/>
            <a:r>
              <a:rPr lang="it-IT" sz="1600" b="1" dirty="0" smtClean="0">
                <a:solidFill>
                  <a:schemeClr val="tx1"/>
                </a:solidFill>
                <a:latin typeface="Times New Roman" panose="02020603050405020304" pitchFamily="18" charset="0"/>
                <a:cs typeface="Times New Roman" panose="02020603050405020304" pitchFamily="18" charset="0"/>
              </a:rPr>
              <a:t>Titolo di studi                         </a:t>
            </a:r>
            <a:r>
              <a:rPr lang="it-IT" sz="1600" dirty="0" smtClean="0">
                <a:solidFill>
                  <a:schemeClr val="tx1"/>
                </a:solidFill>
                <a:latin typeface="Times New Roman" panose="02020603050405020304" pitchFamily="18" charset="0"/>
                <a:cs typeface="Times New Roman" panose="02020603050405020304" pitchFamily="18" charset="0"/>
              </a:rPr>
              <a:t>Laurea </a:t>
            </a:r>
            <a:r>
              <a:rPr lang="it-IT" sz="1600" dirty="0">
                <a:solidFill>
                  <a:schemeClr val="tx1"/>
                </a:solidFill>
                <a:latin typeface="Times New Roman" panose="02020603050405020304" pitchFamily="18" charset="0"/>
                <a:cs typeface="Times New Roman" panose="02020603050405020304" pitchFamily="18" charset="0"/>
              </a:rPr>
              <a:t>magistrale in Ingegneria Meccanica per la progettazione e la </a:t>
            </a:r>
            <a:r>
              <a:rPr lang="it-IT" sz="1600" dirty="0" smtClean="0">
                <a:solidFill>
                  <a:schemeClr val="tx1"/>
                </a:solidFill>
                <a:latin typeface="Times New Roman" panose="02020603050405020304" pitchFamily="18" charset="0"/>
                <a:cs typeface="Times New Roman" panose="02020603050405020304" pitchFamily="18" charset="0"/>
              </a:rPr>
              <a:t>produzione   </a:t>
            </a:r>
          </a:p>
          <a:p>
            <a:pPr algn="l"/>
            <a:r>
              <a:rPr lang="it-IT" sz="1600" b="1" dirty="0" smtClean="0">
                <a:solidFill>
                  <a:schemeClr val="tx1"/>
                </a:solidFill>
                <a:latin typeface="Times New Roman" panose="02020603050405020304" pitchFamily="18" charset="0"/>
                <a:cs typeface="Times New Roman" panose="02020603050405020304" pitchFamily="18" charset="0"/>
              </a:rPr>
              <a:t>Principali esperienze lavorative  </a:t>
            </a:r>
            <a:r>
              <a:rPr lang="it-IT" sz="1600" dirty="0" smtClean="0">
                <a:solidFill>
                  <a:schemeClr val="tx1"/>
                </a:solidFill>
                <a:latin typeface="Times New Roman" panose="02020603050405020304" pitchFamily="18" charset="0"/>
                <a:cs typeface="Times New Roman" panose="02020603050405020304" pitchFamily="18" charset="0"/>
              </a:rPr>
              <a:t>Tirocinio esterno presso DEMA </a:t>
            </a:r>
            <a:r>
              <a:rPr lang="it-IT" sz="1600" dirty="0" err="1" smtClean="0">
                <a:solidFill>
                  <a:schemeClr val="tx1"/>
                </a:solidFill>
                <a:latin typeface="Times New Roman" panose="02020603050405020304" pitchFamily="18" charset="0"/>
                <a:cs typeface="Times New Roman" panose="02020603050405020304" pitchFamily="18" charset="0"/>
              </a:rPr>
              <a:t>s.p.a</a:t>
            </a:r>
            <a:endParaRPr lang="it-IT" sz="1600" dirty="0" smtClean="0">
              <a:solidFill>
                <a:schemeClr val="tx1"/>
              </a:solidFill>
              <a:latin typeface="Times New Roman" panose="02020603050405020304" pitchFamily="18" charset="0"/>
              <a:cs typeface="Times New Roman" panose="02020603050405020304" pitchFamily="18" charset="0"/>
            </a:endParaRPr>
          </a:p>
          <a:p>
            <a:pPr algn="l"/>
            <a:r>
              <a:rPr lang="it-IT" sz="1600" b="1" dirty="0">
                <a:solidFill>
                  <a:schemeClr val="tx1"/>
                </a:solidFill>
                <a:latin typeface="Times New Roman" panose="02020603050405020304" pitchFamily="18" charset="0"/>
                <a:cs typeface="Times New Roman" panose="02020603050405020304" pitchFamily="18" charset="0"/>
              </a:rPr>
              <a:t> </a:t>
            </a:r>
            <a:r>
              <a:rPr lang="it-IT" sz="1600" b="1" dirty="0" smtClean="0">
                <a:solidFill>
                  <a:schemeClr val="tx1"/>
                </a:solidFill>
                <a:latin typeface="Times New Roman" panose="02020603050405020304" pitchFamily="18" charset="0"/>
                <a:cs typeface="Times New Roman" panose="02020603050405020304" pitchFamily="18" charset="0"/>
              </a:rPr>
              <a:t>                                                        </a:t>
            </a:r>
            <a:r>
              <a:rPr lang="it-IT" sz="1600" dirty="0" smtClean="0">
                <a:solidFill>
                  <a:schemeClr val="tx1"/>
                </a:solidFill>
                <a:latin typeface="Times New Roman" panose="02020603050405020304" pitchFamily="18" charset="0"/>
                <a:cs typeface="Times New Roman" panose="02020603050405020304" pitchFamily="18" charset="0"/>
              </a:rPr>
              <a:t>Ingegnere progettista presso Gronda 2000 s.r.l.</a:t>
            </a:r>
          </a:p>
          <a:p>
            <a:pPr algn="l"/>
            <a:r>
              <a:rPr lang="it-IT" sz="1600" dirty="0">
                <a:solidFill>
                  <a:schemeClr val="tx1"/>
                </a:solidFill>
                <a:latin typeface="Times New Roman" panose="02020603050405020304" pitchFamily="18" charset="0"/>
                <a:cs typeface="Times New Roman" panose="02020603050405020304" pitchFamily="18" charset="0"/>
              </a:rPr>
              <a:t> </a:t>
            </a:r>
            <a:r>
              <a:rPr lang="it-IT" sz="1600" dirty="0" smtClean="0">
                <a:solidFill>
                  <a:schemeClr val="tx1"/>
                </a:solidFill>
                <a:latin typeface="Times New Roman" panose="02020603050405020304" pitchFamily="18" charset="0"/>
                <a:cs typeface="Times New Roman" panose="02020603050405020304" pitchFamily="18" charset="0"/>
              </a:rPr>
              <a:t>                                                        </a:t>
            </a:r>
            <a:r>
              <a:rPr lang="it-IT" sz="1600" dirty="0">
                <a:solidFill>
                  <a:schemeClr val="tx1"/>
                </a:solidFill>
                <a:latin typeface="Times New Roman" panose="02020603050405020304" pitchFamily="18" charset="0"/>
                <a:cs typeface="Times New Roman" panose="02020603050405020304" pitchFamily="18" charset="0"/>
              </a:rPr>
              <a:t>Insegnante di Green economy </a:t>
            </a:r>
          </a:p>
          <a:p>
            <a:pPr algn="l"/>
            <a:endParaRPr lang="it-IT" sz="1600" b="1" dirty="0">
              <a:solidFill>
                <a:schemeClr val="tx1"/>
              </a:solidFill>
              <a:latin typeface="Times New Roman" panose="02020603050405020304" pitchFamily="18" charset="0"/>
              <a:cs typeface="Times New Roman" panose="02020603050405020304" pitchFamily="18" charset="0"/>
            </a:endParaRPr>
          </a:p>
        </p:txBody>
      </p:sp>
      <p:pic>
        <p:nvPicPr>
          <p:cNvPr id="4" name="Immagine 3"/>
          <p:cNvPicPr/>
          <p:nvPr/>
        </p:nvPicPr>
        <p:blipFill>
          <a:blip r:embed="rId2"/>
          <a:srcRect/>
          <a:stretch>
            <a:fillRect/>
          </a:stretch>
        </p:blipFill>
        <p:spPr bwMode="auto">
          <a:xfrm>
            <a:off x="3429308" y="748323"/>
            <a:ext cx="1247775" cy="600710"/>
          </a:xfrm>
          <a:prstGeom prst="rect">
            <a:avLst/>
          </a:prstGeom>
          <a:noFill/>
        </p:spPr>
      </p:pic>
      <p:pic>
        <p:nvPicPr>
          <p:cNvPr id="5" name="Immagine 4"/>
          <p:cNvPicPr/>
          <p:nvPr/>
        </p:nvPicPr>
        <p:blipFill>
          <a:blip r:embed="rId3"/>
          <a:srcRect/>
          <a:stretch>
            <a:fillRect/>
          </a:stretch>
        </p:blipFill>
        <p:spPr bwMode="auto">
          <a:xfrm>
            <a:off x="683568" y="620688"/>
            <a:ext cx="1285875" cy="852805"/>
          </a:xfrm>
          <a:prstGeom prst="rect">
            <a:avLst/>
          </a:prstGeom>
          <a:noFill/>
        </p:spPr>
      </p:pic>
      <p:pic>
        <p:nvPicPr>
          <p:cNvPr id="6" name="Immagine 5" descr="PAC"/>
          <p:cNvPicPr/>
          <p:nvPr/>
        </p:nvPicPr>
        <p:blipFill>
          <a:blip r:embed="rId4">
            <a:extLst>
              <a:ext uri="{28A0092B-C50C-407E-A947-70E740481C1C}">
                <a14:useLocalDpi xmlns:a14="http://schemas.microsoft.com/office/drawing/2010/main" val="0"/>
              </a:ext>
            </a:extLst>
          </a:blip>
          <a:srcRect/>
          <a:stretch>
            <a:fillRect/>
          </a:stretch>
        </p:blipFill>
        <p:spPr bwMode="auto">
          <a:xfrm>
            <a:off x="2188518" y="1043598"/>
            <a:ext cx="1015365" cy="371475"/>
          </a:xfrm>
          <a:prstGeom prst="rect">
            <a:avLst/>
          </a:prstGeom>
          <a:noFill/>
          <a:ln>
            <a:noFill/>
          </a:ln>
          <a:extLst/>
        </p:spPr>
      </p:pic>
      <p:pic>
        <p:nvPicPr>
          <p:cNvPr id="7" name="Immagine 6"/>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02508" y="770548"/>
            <a:ext cx="1053465" cy="552450"/>
          </a:xfrm>
          <a:prstGeom prst="rect">
            <a:avLst/>
          </a:prstGeom>
          <a:noFill/>
          <a:ln>
            <a:noFill/>
          </a:ln>
          <a:extLst/>
        </p:spPr>
      </p:pic>
      <p:pic>
        <p:nvPicPr>
          <p:cNvPr id="8" name="Immagine 7" descr="Ministro per la Coesione Territoriale"/>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48048" y="1072808"/>
            <a:ext cx="1743075" cy="295275"/>
          </a:xfrm>
          <a:prstGeom prst="rect">
            <a:avLst/>
          </a:prstGeom>
          <a:noFill/>
          <a:ln>
            <a:noFill/>
          </a:ln>
        </p:spPr>
      </p:pic>
      <p:pic>
        <p:nvPicPr>
          <p:cNvPr id="9" name="Picture 2"/>
          <p:cNvPicPr>
            <a:picLocks noChangeAspect="1" noChangeArrowheads="1"/>
          </p:cNvPicPr>
          <p:nvPr/>
        </p:nvPicPr>
        <p:blipFill rotWithShape="1">
          <a:blip r:embed="rId7">
            <a:extLst>
              <a:ext uri="{28A0092B-C50C-407E-A947-70E740481C1C}">
                <a14:useLocalDpi xmlns:a14="http://schemas.microsoft.com/office/drawing/2010/main" val="0"/>
              </a:ext>
            </a:extLst>
          </a:blip>
          <a:srcRect l="60417" t="27900" r="31465" b="51656"/>
          <a:stretch/>
        </p:blipFill>
        <p:spPr bwMode="auto">
          <a:xfrm>
            <a:off x="6863549" y="1988840"/>
            <a:ext cx="1596883" cy="20555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6343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a:xfrm>
            <a:off x="395536" y="836712"/>
            <a:ext cx="8229600" cy="5001419"/>
          </a:xfrm>
        </p:spPr>
        <p:txBody>
          <a:bodyPr>
            <a:noAutofit/>
          </a:bodyPr>
          <a:lstStyle/>
          <a:p>
            <a:pPr marL="0" indent="0" algn="just">
              <a:buNone/>
            </a:pPr>
            <a:r>
              <a:rPr lang="it-IT" sz="2000" dirty="0">
                <a:latin typeface="Times New Roman" panose="02020603050405020304" pitchFamily="18" charset="0"/>
                <a:cs typeface="Times New Roman" panose="02020603050405020304" pitchFamily="18" charset="0"/>
              </a:rPr>
              <a:t>Il tirocinio è stato svolto seguendo nella Direzione Tecnica di stabilimento che ha la principale funzione di fornire un supporto tecnico alle attività produttive in tutte le sue fasi, dalla posa della prima </a:t>
            </a:r>
            <a:r>
              <a:rPr lang="it-IT" sz="2000" dirty="0" err="1">
                <a:latin typeface="Times New Roman" panose="02020603050405020304" pitchFamily="18" charset="0"/>
                <a:cs typeface="Times New Roman" panose="02020603050405020304" pitchFamily="18" charset="0"/>
              </a:rPr>
              <a:t>ply</a:t>
            </a:r>
            <a:r>
              <a:rPr lang="it-IT" sz="2000" dirty="0">
                <a:latin typeface="Times New Roman" panose="02020603050405020304" pitchFamily="18" charset="0"/>
                <a:cs typeface="Times New Roman" panose="02020603050405020304" pitchFamily="18" charset="0"/>
              </a:rPr>
              <a:t> in laminazione, alle rilavorazioni finali prima della delibera, passando attraverso i cicli di cura, le lavorazioni meccaniche ed i montaggi. Essa viene inoltre chiamata in causa quale ente di azienda in grado di fornire una soluzione tecnologica valida per le eventuali problematiche inattese che possono sorgere durante il normale svolgimento delle fasi di produzione, conforme con gli standard produttivi aziendali e in linea con le specifiche di progetto richieste dal cliente. Altre mansioni di competenza della Direzione Tecnica riguardano le soluzioni tecnologiche da apportare per migliorare determinate fasi del processo, oltre che la gestione e l’introduzione nel prodotto finale di contenuti </a:t>
            </a:r>
            <a:r>
              <a:rPr lang="it-IT" sz="2000" dirty="0" smtClean="0">
                <a:latin typeface="Times New Roman" panose="02020603050405020304" pitchFamily="18" charset="0"/>
                <a:cs typeface="Times New Roman" panose="02020603050405020304" pitchFamily="18" charset="0"/>
              </a:rPr>
              <a:t>aggiuntivi ed eventuali variazioni che il cliente dovesse richiedere con appositi Ordini Di Modifica (ODM). Le </a:t>
            </a:r>
            <a:r>
              <a:rPr lang="it-IT" sz="2000" dirty="0">
                <a:latin typeface="Times New Roman" panose="02020603050405020304" pitchFamily="18" charset="0"/>
                <a:cs typeface="Times New Roman" panose="02020603050405020304" pitchFamily="18" charset="0"/>
              </a:rPr>
              <a:t>attività descritte sono svolte nella quasi totalità dei casi con la collaborazione o quantomeno il benestare congiunto degli enti Qualità, Produzione, Manutenzione, Logistica.</a:t>
            </a:r>
          </a:p>
        </p:txBody>
      </p:sp>
      <p:sp>
        <p:nvSpPr>
          <p:cNvPr id="2" name="Titolo 1"/>
          <p:cNvSpPr>
            <a:spLocks noGrp="1"/>
          </p:cNvSpPr>
          <p:nvPr>
            <p:ph type="title"/>
          </p:nvPr>
        </p:nvSpPr>
        <p:spPr>
          <a:xfrm>
            <a:off x="457200" y="274638"/>
            <a:ext cx="8229600" cy="634082"/>
          </a:xfrm>
        </p:spPr>
        <p:txBody>
          <a:bodyPr>
            <a:normAutofit fontScale="90000"/>
          </a:bodyPr>
          <a:lstStyle/>
          <a:p>
            <a:r>
              <a:rPr lang="it-IT" sz="3600" dirty="0" smtClean="0">
                <a:latin typeface="Times New Roman" panose="02020603050405020304" pitchFamily="18" charset="0"/>
                <a:cs typeface="Times New Roman" panose="02020603050405020304" pitchFamily="18" charset="0"/>
              </a:rPr>
              <a:t>Attività di training on the job</a:t>
            </a:r>
            <a:endParaRPr lang="it-IT"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6569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lnSpcReduction="10000"/>
          </a:bodyPr>
          <a:lstStyle/>
          <a:p>
            <a:pPr marL="0" indent="0" algn="just">
              <a:buNone/>
            </a:pPr>
            <a:r>
              <a:rPr lang="it-IT" sz="2000" dirty="0" smtClean="0">
                <a:latin typeface="Times New Roman" panose="02020603050405020304" pitchFamily="18" charset="0"/>
                <a:cs typeface="Times New Roman" panose="02020603050405020304" pitchFamily="18" charset="0"/>
              </a:rPr>
              <a:t>Inoltre l’attività </a:t>
            </a:r>
            <a:r>
              <a:rPr lang="it-IT" sz="2000" dirty="0">
                <a:latin typeface="Times New Roman" panose="02020603050405020304" pitchFamily="18" charset="0"/>
                <a:cs typeface="Times New Roman" panose="02020603050405020304" pitchFamily="18" charset="0"/>
              </a:rPr>
              <a:t>di training on the job è stata in particolar modo caratterizzata dallo studio del processo, a partire dalla laminazione fino alla fase cura in autoclave, con lo scopo di evidenziare possibili legami causa-effetto tra il processo e l’insorgere di alcune difettosità nel pezzo</a:t>
            </a:r>
            <a:r>
              <a:rPr lang="it-IT" sz="2000" dirty="0" smtClean="0">
                <a:latin typeface="Times New Roman" panose="02020603050405020304" pitchFamily="18" charset="0"/>
                <a:cs typeface="Times New Roman" panose="02020603050405020304" pitchFamily="18" charset="0"/>
              </a:rPr>
              <a:t>. Un’ accurata analisi ha portato alla modifica di alcune fasi del processo che hanno sortito un effettivo miglioramento della qualità del prodotto.</a:t>
            </a:r>
            <a:r>
              <a:rPr lang="it-IT" sz="2000" dirty="0">
                <a:latin typeface="Times New Roman" panose="02020603050405020304" pitchFamily="18" charset="0"/>
                <a:cs typeface="Times New Roman" panose="02020603050405020304" pitchFamily="18" charset="0"/>
              </a:rPr>
              <a:t> </a:t>
            </a:r>
            <a:endParaRPr lang="it-IT" sz="2000" dirty="0" smtClean="0">
              <a:latin typeface="Times New Roman" panose="02020603050405020304" pitchFamily="18" charset="0"/>
              <a:cs typeface="Times New Roman" panose="02020603050405020304" pitchFamily="18" charset="0"/>
            </a:endParaRPr>
          </a:p>
          <a:p>
            <a:pPr marL="0" indent="0" algn="just">
              <a:buNone/>
            </a:pPr>
            <a:r>
              <a:rPr lang="it-IT" sz="2000" dirty="0" smtClean="0">
                <a:latin typeface="Times New Roman" panose="02020603050405020304" pitchFamily="18" charset="0"/>
                <a:cs typeface="Times New Roman" panose="02020603050405020304" pitchFamily="18" charset="0"/>
              </a:rPr>
              <a:t>In </a:t>
            </a:r>
            <a:r>
              <a:rPr lang="it-IT" sz="2000" dirty="0">
                <a:latin typeface="Times New Roman" panose="02020603050405020304" pitchFamily="18" charset="0"/>
                <a:cs typeface="Times New Roman" panose="02020603050405020304" pitchFamily="18" charset="0"/>
              </a:rPr>
              <a:t>un secondo momento è stata svolta un’attività di monitoraggio e ottimizzazione di alcune aree del processo produttivo al fine di migliorare lo stesso e di ridurne i costi</a:t>
            </a:r>
            <a:r>
              <a:rPr lang="it-IT" sz="2000" dirty="0" smtClean="0">
                <a:latin typeface="Times New Roman" panose="02020603050405020304" pitchFamily="18" charset="0"/>
                <a:cs typeface="Times New Roman" panose="02020603050405020304" pitchFamily="18" charset="0"/>
              </a:rPr>
              <a:t>.</a:t>
            </a:r>
          </a:p>
          <a:p>
            <a:pPr marL="0" indent="0" algn="just">
              <a:buNone/>
            </a:pPr>
            <a:r>
              <a:rPr lang="it-IT" sz="2000" dirty="0">
                <a:latin typeface="Times New Roman" panose="02020603050405020304" pitchFamily="18" charset="0"/>
                <a:cs typeface="Times New Roman" panose="02020603050405020304" pitchFamily="18" charset="0"/>
              </a:rPr>
              <a:t>Inoltre sono state svolte attività di aggiornamento del ciclo di  produzione, tale attività si è svolta in più fasi; una prima fase  di inserimento delle modifiche attraverso la realizzazione di un ciclo di lavoro, una seconda dedicata alla formazione degli operatori ed una finale di verifica attraverso la quale bisognava valutare l’effettiva validità delle modifiche inserite e soprattutto assicurarsi che gli operatori eseguissero il lavoro secondo le istruzioni fornite.</a:t>
            </a:r>
            <a:br>
              <a:rPr lang="it-IT" sz="2000" dirty="0">
                <a:latin typeface="Times New Roman" panose="02020603050405020304" pitchFamily="18" charset="0"/>
                <a:cs typeface="Times New Roman" panose="02020603050405020304" pitchFamily="18" charset="0"/>
              </a:rPr>
            </a:br>
            <a:r>
              <a:rPr lang="it-IT" sz="2000" dirty="0">
                <a:latin typeface="Times New Roman" panose="02020603050405020304" pitchFamily="18" charset="0"/>
                <a:cs typeface="Times New Roman" panose="02020603050405020304" pitchFamily="18" charset="0"/>
              </a:rPr>
              <a:t>Oltre a queste attività strettamente legate alla produzione sono state svolte anche alcune attività legate al settore commerciale , quali la verifica e la gestione degli ordini cliente e l’inserimento degli stessi all’interno del sistema di gestione aziendale</a:t>
            </a:r>
            <a:r>
              <a:rPr lang="it-IT" sz="1600" dirty="0"/>
              <a:t>.</a:t>
            </a:r>
            <a:endParaRPr lang="it-IT" sz="1600" dirty="0" smtClean="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07019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31</TotalTime>
  <Words>439</Words>
  <Application>Microsoft Office PowerPoint</Application>
  <PresentationFormat>Presentazione su schermo (4:3)</PresentationFormat>
  <Paragraphs>15</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Viale</vt:lpstr>
      <vt:lpstr>Avviso n. 713/Ric. del 29/10/2010 - Titolo III - "Creazione di nuovi Distretti e/o nuove Aggregazioni Pubblico - Private " Intervento di formazione PON03PE_00159_7          “Formazione di ricercatori per la fabbricazione e la progettazione di materiali compositi e materiali compositi ibridi per il settore automobilistico” HY_COMPO (Codice identificativo progetto: PON03PE_00159_7) </vt:lpstr>
      <vt:lpstr>Attività di training on the job</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Avviso n. 713/Ric. del 29/10/2010 - Titolo III - "Creazione di nuovi Distretti e/o nuove Aggregazioni Pubblico - Private " Intervento di formazione PON03PE_00159_7          “Formazione di ricercatori per la fabbricazione e la progettazione di materiali compositi e materiali compositi ibridi per il settore automobilistico” HY_COMPO (Codice identificativo progetto: PON03PE_00159_7)</dc:title>
  <dc:creator>LENOVO</dc:creator>
  <cp:lastModifiedBy>LENOVO</cp:lastModifiedBy>
  <cp:revision>4</cp:revision>
  <dcterms:created xsi:type="dcterms:W3CDTF">2016-10-26T19:38:51Z</dcterms:created>
  <dcterms:modified xsi:type="dcterms:W3CDTF">2016-10-26T20:10:49Z</dcterms:modified>
</cp:coreProperties>
</file>