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569" autoAdjust="0"/>
  </p:normalViewPr>
  <p:slideViewPr>
    <p:cSldViewPr>
      <p:cViewPr>
        <p:scale>
          <a:sx n="90" d="100"/>
          <a:sy n="90" d="100"/>
        </p:scale>
        <p:origin x="-804" y="7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D4D4E-982B-419E-9754-4BA780134131}" type="datetimeFigureOut">
              <a:rPr lang="it-IT" smtClean="0"/>
              <a:pPr/>
              <a:t>19/10/2016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A6320-3087-4578-AB08-D4899E55837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D4D4E-982B-419E-9754-4BA780134131}" type="datetimeFigureOut">
              <a:rPr lang="it-IT" smtClean="0"/>
              <a:pPr/>
              <a:t>19/10/2016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A6320-3087-4578-AB08-D4899E55837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D4D4E-982B-419E-9754-4BA780134131}" type="datetimeFigureOut">
              <a:rPr lang="it-IT" smtClean="0"/>
              <a:pPr/>
              <a:t>19/10/2016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A6320-3087-4578-AB08-D4899E55837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D4D4E-982B-419E-9754-4BA780134131}" type="datetimeFigureOut">
              <a:rPr lang="it-IT" smtClean="0"/>
              <a:pPr/>
              <a:t>19/10/2016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A6320-3087-4578-AB08-D4899E55837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D4D4E-982B-419E-9754-4BA780134131}" type="datetimeFigureOut">
              <a:rPr lang="it-IT" smtClean="0"/>
              <a:pPr/>
              <a:t>19/10/2016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A6320-3087-4578-AB08-D4899E55837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D4D4E-982B-419E-9754-4BA780134131}" type="datetimeFigureOut">
              <a:rPr lang="it-IT" smtClean="0"/>
              <a:pPr/>
              <a:t>19/10/2016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A6320-3087-4578-AB08-D4899E55837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D4D4E-982B-419E-9754-4BA780134131}" type="datetimeFigureOut">
              <a:rPr lang="it-IT" smtClean="0"/>
              <a:pPr/>
              <a:t>19/10/2016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A6320-3087-4578-AB08-D4899E55837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D4D4E-982B-419E-9754-4BA780134131}" type="datetimeFigureOut">
              <a:rPr lang="it-IT" smtClean="0"/>
              <a:pPr/>
              <a:t>19/10/2016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A6320-3087-4578-AB08-D4899E55837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D4D4E-982B-419E-9754-4BA780134131}" type="datetimeFigureOut">
              <a:rPr lang="it-IT" smtClean="0"/>
              <a:pPr/>
              <a:t>19/10/2016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A6320-3087-4578-AB08-D4899E55837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D4D4E-982B-419E-9754-4BA780134131}" type="datetimeFigureOut">
              <a:rPr lang="it-IT" smtClean="0"/>
              <a:pPr/>
              <a:t>19/10/2016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A6320-3087-4578-AB08-D4899E55837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D4D4E-982B-419E-9754-4BA780134131}" type="datetimeFigureOut">
              <a:rPr lang="it-IT" smtClean="0"/>
              <a:pPr/>
              <a:t>19/10/2016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A6320-3087-4578-AB08-D4899E55837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D4D4E-982B-419E-9754-4BA780134131}" type="datetimeFigureOut">
              <a:rPr lang="it-IT" smtClean="0"/>
              <a:pPr/>
              <a:t>19/10/2016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A6320-3087-4578-AB08-D4899E558371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o 12"/>
          <p:cNvGrpSpPr/>
          <p:nvPr/>
        </p:nvGrpSpPr>
        <p:grpSpPr>
          <a:xfrm>
            <a:off x="642910" y="571480"/>
            <a:ext cx="8215370" cy="785818"/>
            <a:chOff x="285720" y="218741"/>
            <a:chExt cx="8586842" cy="852805"/>
          </a:xfrm>
        </p:grpSpPr>
        <p:pic>
          <p:nvPicPr>
            <p:cNvPr id="8" name="Immagine 7"/>
            <p:cNvPicPr/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5720" y="218741"/>
              <a:ext cx="1285875" cy="852805"/>
            </a:xfrm>
            <a:prstGeom prst="rect">
              <a:avLst/>
            </a:prstGeom>
            <a:noFill/>
          </p:spPr>
        </p:pic>
        <p:pic>
          <p:nvPicPr>
            <p:cNvPr id="9" name="Immagine 8" descr="PAC"/>
            <p:cNvPicPr/>
            <p:nvPr/>
          </p:nvPicPr>
          <p:blipFill>
            <a:blip r:embed="rId3">
              <a:extLst>
                <a:ext uri="{28A0092B-C50C-407E-A947-70E740481C1C}">
  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14480" y="500042"/>
              <a:ext cx="1019175" cy="371475"/>
            </a:xfrm>
            <a:prstGeom prst="rect">
              <a:avLst/>
            </a:prstGeom>
            <a:noFill/>
            <a:ln>
              <a:noFill/>
            </a:ln>
            <a:extLst/>
          </p:spPr>
        </p:pic>
        <p:pic>
          <p:nvPicPr>
            <p:cNvPr id="10" name="Immagine 9"/>
            <p:cNvPicPr/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357554" y="357166"/>
              <a:ext cx="1247775" cy="600710"/>
            </a:xfrm>
            <a:prstGeom prst="rect">
              <a:avLst/>
            </a:prstGeom>
            <a:noFill/>
          </p:spPr>
        </p:pic>
        <p:pic>
          <p:nvPicPr>
            <p:cNvPr id="11" name="Immagine 10" descr="Ministro per la Coesione Territoriale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43768" y="714356"/>
              <a:ext cx="1728794" cy="28575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" name="Immagine 11"/>
            <p:cNvPicPr/>
            <p:nvPr/>
          </p:nvPicPr>
          <p:blipFill>
            <a:blip r:embed="rId6" cstate="print">
              <a:extLst>
                <a:ext uri="{28A0092B-C50C-407E-A947-70E740481C1C}">
  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00694" y="376220"/>
              <a:ext cx="1057275" cy="552450"/>
            </a:xfrm>
            <a:prstGeom prst="rect">
              <a:avLst/>
            </a:prstGeom>
            <a:noFill/>
            <a:ln>
              <a:noFill/>
            </a:ln>
            <a:extLst/>
          </p:spPr>
        </p:pic>
      </p:grpSp>
      <p:sp>
        <p:nvSpPr>
          <p:cNvPr id="14" name="CasellaDiTesto 13"/>
          <p:cNvSpPr txBox="1"/>
          <p:nvPr/>
        </p:nvSpPr>
        <p:spPr>
          <a:xfrm>
            <a:off x="1857356" y="251562"/>
            <a:ext cx="650085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00" dirty="0">
                <a:latin typeface="Times New Roman" pitchFamily="18" charset="0"/>
                <a:cs typeface="Times New Roman" pitchFamily="18" charset="0"/>
              </a:rPr>
              <a:t>Avviso n. 713/Ric. del 29/10/2010 - Titolo III - "Creazione di nuovi Distretti e/o nuove Aggregazioni Pubblico - Private </a:t>
            </a:r>
            <a:r>
              <a:rPr lang="it-IT" sz="1000" dirty="0" smtClean="0">
                <a:latin typeface="Times New Roman" pitchFamily="18" charset="0"/>
                <a:cs typeface="Times New Roman" pitchFamily="18" charset="0"/>
              </a:rPr>
              <a:t>“   Intervento </a:t>
            </a:r>
            <a:r>
              <a:rPr lang="it-IT" sz="1000" dirty="0">
                <a:latin typeface="Times New Roman" pitchFamily="18" charset="0"/>
                <a:cs typeface="Times New Roman" pitchFamily="18" charset="0"/>
              </a:rPr>
              <a:t>di formazione PON03PE_00159_7</a:t>
            </a:r>
          </a:p>
          <a:p>
            <a:endParaRPr lang="it-IT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428596" y="1472501"/>
            <a:ext cx="85725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/>
              <a:t>“Formazione di ricercatori per la fabbricazione e la progettazione di materiali compositi e materiali compositi ibridi per il settore automobilistico</a:t>
            </a:r>
            <a:r>
              <a:rPr lang="it-IT" sz="1200" b="1" dirty="0" smtClean="0"/>
              <a:t>”</a:t>
            </a:r>
          </a:p>
          <a:p>
            <a:pPr algn="ctr"/>
            <a:r>
              <a:rPr lang="it-IT" sz="1200" b="1" dirty="0" smtClean="0"/>
              <a:t> </a:t>
            </a:r>
            <a:r>
              <a:rPr lang="it-IT" sz="1200" b="1" dirty="0" err="1" smtClean="0"/>
              <a:t>HY_COMPO</a:t>
            </a:r>
            <a:r>
              <a:rPr lang="it-IT" sz="1200" b="1" dirty="0" smtClean="0"/>
              <a:t> </a:t>
            </a:r>
          </a:p>
          <a:p>
            <a:pPr algn="ctr"/>
            <a:r>
              <a:rPr lang="it-IT" sz="1200" b="1" dirty="0" smtClean="0"/>
              <a:t>(Codice </a:t>
            </a:r>
            <a:r>
              <a:rPr lang="it-IT" sz="1200" b="1" dirty="0"/>
              <a:t>identificativo progetto: PON03PE_00159_7)</a:t>
            </a:r>
            <a:endParaRPr lang="it-IT" sz="1200" dirty="0"/>
          </a:p>
          <a:p>
            <a:r>
              <a:rPr lang="it-IT" dirty="0"/>
              <a:t> </a:t>
            </a:r>
          </a:p>
          <a:p>
            <a:endParaRPr lang="it-IT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1928794" y="2428868"/>
            <a:ext cx="27146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Nome :                   Filomena</a:t>
            </a:r>
          </a:p>
          <a:p>
            <a:r>
              <a:rPr lang="it-IT" sz="1400" dirty="0" smtClean="0"/>
              <a:t>Cognome :            Luciano</a:t>
            </a:r>
          </a:p>
          <a:p>
            <a:r>
              <a:rPr lang="it-IT" sz="1400" dirty="0" smtClean="0"/>
              <a:t>Nazionalità :         Italiana</a:t>
            </a:r>
          </a:p>
          <a:p>
            <a:r>
              <a:rPr lang="it-IT" sz="1400" dirty="0" smtClean="0"/>
              <a:t>Data di Nascita :  15/10/1976</a:t>
            </a:r>
          </a:p>
          <a:p>
            <a:r>
              <a:rPr lang="it-IT" sz="1400" dirty="0" smtClean="0"/>
              <a:t>Indirizzo mail:      filino10@libero.it </a:t>
            </a:r>
          </a:p>
          <a:p>
            <a:r>
              <a:rPr lang="it-IT" sz="1400" dirty="0" smtClean="0"/>
              <a:t> </a:t>
            </a:r>
            <a:endParaRPr lang="it-IT" sz="1400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214282" y="3643314"/>
            <a:ext cx="492919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/>
              <a:t>Formazione-Istruzione</a:t>
            </a:r>
          </a:p>
          <a:p>
            <a:r>
              <a:rPr lang="it-IT" sz="1400" dirty="0" smtClean="0"/>
              <a:t>2012-2013     </a:t>
            </a:r>
            <a:r>
              <a:rPr lang="it-IT" sz="1400" i="1" dirty="0" smtClean="0"/>
              <a:t>Università degli studi di Salerno</a:t>
            </a:r>
            <a:r>
              <a:rPr lang="it-IT" sz="1400" dirty="0" smtClean="0"/>
              <a:t>. </a:t>
            </a:r>
          </a:p>
          <a:p>
            <a:r>
              <a:rPr lang="it-IT" sz="1400" dirty="0" smtClean="0"/>
              <a:t>                          Laurea in Ingegneria Chimica V. Ordinamento con</a:t>
            </a:r>
          </a:p>
          <a:p>
            <a:r>
              <a:rPr lang="it-IT" sz="1400" dirty="0" smtClean="0"/>
              <a:t>                          Tesi Sperimentale dal titolo “</a:t>
            </a:r>
            <a:r>
              <a:rPr lang="it-IT" sz="1400" i="1" dirty="0" smtClean="0"/>
              <a:t>Produzione e </a:t>
            </a:r>
          </a:p>
          <a:p>
            <a:r>
              <a:rPr lang="it-IT" sz="1400" i="1" dirty="0" smtClean="0"/>
              <a:t>                          caratterizzazione di film multistrato contenenti PET </a:t>
            </a:r>
          </a:p>
          <a:p>
            <a:r>
              <a:rPr lang="it-IT" sz="1400" i="1" dirty="0" smtClean="0"/>
              <a:t>                          riciclato per packaging alimentare”.</a:t>
            </a:r>
          </a:p>
          <a:p>
            <a:r>
              <a:rPr lang="it-IT" sz="1400" i="1" dirty="0" smtClean="0"/>
              <a:t>1994-1995      Liceo Scientifico  A. Genoino di Cava de’ Tirreni</a:t>
            </a:r>
          </a:p>
          <a:p>
            <a:r>
              <a:rPr lang="it-IT" sz="1400" i="1" dirty="0" smtClean="0"/>
              <a:t>                           Maturità Scientifica .</a:t>
            </a:r>
          </a:p>
          <a:p>
            <a:endParaRPr lang="it-IT" sz="1400" dirty="0" smtClean="0"/>
          </a:p>
          <a:p>
            <a:endParaRPr lang="it-IT" sz="1400" dirty="0" smtClean="0"/>
          </a:p>
          <a:p>
            <a:r>
              <a:rPr lang="it-IT" sz="1400" dirty="0" smtClean="0"/>
              <a:t> </a:t>
            </a:r>
            <a:endParaRPr lang="it-IT" sz="1600" dirty="0" smtClean="0"/>
          </a:p>
          <a:p>
            <a:endParaRPr lang="it-IT" sz="1600" b="1" i="1" dirty="0" smtClean="0"/>
          </a:p>
          <a:p>
            <a:endParaRPr lang="it-IT" sz="1400" dirty="0" smtClean="0"/>
          </a:p>
          <a:p>
            <a:endParaRPr lang="it-IT" sz="1400" i="1" dirty="0" smtClean="0"/>
          </a:p>
          <a:p>
            <a:endParaRPr lang="it-IT" sz="1400" i="1" dirty="0" smtClean="0"/>
          </a:p>
          <a:p>
            <a:endParaRPr lang="it-IT" sz="1400" i="1" dirty="0" smtClean="0"/>
          </a:p>
          <a:p>
            <a:endParaRPr lang="it-IT" sz="1400" dirty="0" smtClean="0"/>
          </a:p>
          <a:p>
            <a:endParaRPr lang="it-IT" b="1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5357818" y="2428868"/>
            <a:ext cx="3429024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/>
              <a:t>Esperienze Lavorative</a:t>
            </a:r>
          </a:p>
          <a:p>
            <a:pPr marL="342900" indent="-342900"/>
            <a:r>
              <a:rPr lang="it-IT" sz="1400" dirty="0" smtClean="0"/>
              <a:t>2005- 2014      Addetta alle vendite part-time  </a:t>
            </a:r>
          </a:p>
          <a:p>
            <a:pPr marL="342900" indent="-342900"/>
            <a:r>
              <a:rPr lang="it-IT" sz="1400" dirty="0" smtClean="0"/>
              <a:t>                           presso  ” Shoes  Young  “ (SA) </a:t>
            </a:r>
          </a:p>
          <a:p>
            <a:pPr marL="342900" indent="-342900"/>
            <a:r>
              <a:rPr lang="it-IT" sz="1400" dirty="0" smtClean="0"/>
              <a:t>2012                 Addetta Ricerca di mercato</a:t>
            </a:r>
          </a:p>
          <a:p>
            <a:pPr marL="342900" indent="-342900"/>
            <a:r>
              <a:rPr lang="it-IT" sz="1400" dirty="0" smtClean="0"/>
              <a:t>                           e distribuzione materiale </a:t>
            </a:r>
          </a:p>
          <a:p>
            <a:pPr marL="342900" indent="-342900"/>
            <a:r>
              <a:rPr lang="it-IT" sz="1400" dirty="0" smtClean="0"/>
              <a:t>                           pubblicitario ambito </a:t>
            </a:r>
          </a:p>
          <a:p>
            <a:pPr marL="342900" indent="-342900"/>
            <a:r>
              <a:rPr lang="it-IT" sz="1400" dirty="0"/>
              <a:t> </a:t>
            </a:r>
            <a:r>
              <a:rPr lang="it-IT" sz="1400" dirty="0" smtClean="0"/>
              <a:t>                          automobilistico presso    </a:t>
            </a:r>
          </a:p>
          <a:p>
            <a:pPr marL="342900" indent="-342900"/>
            <a:r>
              <a:rPr lang="it-IT" sz="1400" dirty="0" smtClean="0"/>
              <a:t>                           “Pubblisystem s.r.l. “   </a:t>
            </a:r>
          </a:p>
          <a:p>
            <a:pPr marL="342900" indent="-342900"/>
            <a:r>
              <a:rPr lang="it-IT" sz="1400" dirty="0" smtClean="0"/>
              <a:t>2009                 Censitore e tesseramento </a:t>
            </a:r>
          </a:p>
          <a:p>
            <a:pPr marL="342900" indent="-342900"/>
            <a:r>
              <a:rPr lang="it-IT" sz="1400" dirty="0" smtClean="0"/>
              <a:t>                           punti vendita , “Progetto </a:t>
            </a:r>
          </a:p>
          <a:p>
            <a:pPr marL="342900" indent="-342900"/>
            <a:r>
              <a:rPr lang="it-IT" sz="1400" dirty="0" smtClean="0"/>
              <a:t>                           Metro Italia Cash And Carry</a:t>
            </a:r>
          </a:p>
          <a:p>
            <a:pPr marL="342900" indent="-342900"/>
            <a:r>
              <a:rPr lang="it-IT" sz="1400" dirty="0" smtClean="0"/>
              <a:t>                           Spa”</a:t>
            </a:r>
          </a:p>
          <a:p>
            <a:pPr marL="342900" indent="-342900"/>
            <a:r>
              <a:rPr lang="it-IT" sz="1400" dirty="0" smtClean="0"/>
              <a:t>2008                 Addetta alla Pianificazione e</a:t>
            </a:r>
          </a:p>
          <a:p>
            <a:pPr marL="342900" indent="-342900"/>
            <a:r>
              <a:rPr lang="it-IT" sz="1400" dirty="0" smtClean="0"/>
              <a:t>                           Distribuzione di beni e </a:t>
            </a:r>
          </a:p>
          <a:p>
            <a:pPr marL="342900" indent="-342900"/>
            <a:r>
              <a:rPr lang="it-IT" sz="1400" dirty="0" smtClean="0"/>
              <a:t>                           materiali per conto terzi </a:t>
            </a:r>
          </a:p>
          <a:p>
            <a:pPr marL="342900" indent="-342900"/>
            <a:r>
              <a:rPr lang="it-IT" sz="1400" dirty="0" smtClean="0"/>
              <a:t>                           “</a:t>
            </a:r>
            <a:r>
              <a:rPr lang="it-IT" sz="1400" dirty="0" err="1" smtClean="0"/>
              <a:t>E.M.A.s.n.c</a:t>
            </a:r>
            <a:r>
              <a:rPr lang="it-IT" sz="1400" dirty="0" smtClean="0"/>
              <a:t> “</a:t>
            </a:r>
          </a:p>
          <a:p>
            <a:pPr marL="342900" indent="-342900"/>
            <a:r>
              <a:rPr lang="it-IT" sz="1400" dirty="0" smtClean="0"/>
              <a:t>2007                 Addetta alla distribuzione</a:t>
            </a:r>
          </a:p>
          <a:p>
            <a:pPr marL="342900" indent="-342900"/>
            <a:r>
              <a:rPr lang="it-IT" sz="1400" dirty="0" smtClean="0"/>
              <a:t>                           di materiale pubblicitario</a:t>
            </a:r>
          </a:p>
          <a:p>
            <a:pPr marL="342900" indent="-342900"/>
            <a:r>
              <a:rPr lang="it-IT" sz="1400" dirty="0" smtClean="0"/>
              <a:t>                           presso “Pubblisystem s.r.l.”</a:t>
            </a:r>
          </a:p>
          <a:p>
            <a:pPr marL="342900" indent="-342900"/>
            <a:r>
              <a:rPr lang="it-IT" sz="1400" dirty="0" smtClean="0"/>
              <a:t>                           </a:t>
            </a:r>
          </a:p>
          <a:p>
            <a:pPr marL="342900" indent="-342900"/>
            <a:endParaRPr lang="it-IT" sz="1400" dirty="0" smtClean="0"/>
          </a:p>
          <a:p>
            <a:pPr marL="342900" indent="-342900"/>
            <a:r>
              <a:rPr lang="it-IT" sz="1400" dirty="0" smtClean="0"/>
              <a:t>                           </a:t>
            </a:r>
          </a:p>
          <a:p>
            <a:pPr marL="342900" indent="-342900"/>
            <a:endParaRPr lang="it-IT" sz="1400" dirty="0" smtClean="0"/>
          </a:p>
          <a:p>
            <a:pPr marL="342900" indent="-342900"/>
            <a:r>
              <a:rPr lang="it-IT" sz="1400" dirty="0" smtClean="0"/>
              <a:t>   </a:t>
            </a:r>
          </a:p>
          <a:p>
            <a:pPr marL="342900" indent="-342900"/>
            <a:r>
              <a:rPr lang="it-IT" sz="1400" dirty="0" smtClean="0"/>
              <a:t>                               </a:t>
            </a:r>
          </a:p>
          <a:p>
            <a:pPr marL="342900" indent="-342900"/>
            <a:endParaRPr lang="it-IT" sz="1400" dirty="0" smtClean="0"/>
          </a:p>
          <a:p>
            <a:pPr marL="342900" indent="-342900"/>
            <a:r>
              <a:rPr lang="it-IT" sz="1400" dirty="0" smtClean="0"/>
              <a:t>        </a:t>
            </a:r>
          </a:p>
          <a:p>
            <a:pPr marL="342900" indent="-342900"/>
            <a:r>
              <a:rPr lang="it-IT" sz="1400" dirty="0" smtClean="0"/>
              <a:t>   </a:t>
            </a:r>
          </a:p>
          <a:p>
            <a:pPr marL="342900" indent="-342900"/>
            <a:r>
              <a:rPr lang="it-IT" sz="1400" dirty="0" smtClean="0"/>
              <a:t>  </a:t>
            </a:r>
          </a:p>
        </p:txBody>
      </p:sp>
      <p:pic>
        <p:nvPicPr>
          <p:cNvPr id="2" name="Picture 2" descr="C:\Users\Filomena\Desktop\immagini gatti)\mena foto  lifeframe\image201409230040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7136" y="2393132"/>
            <a:ext cx="1571658" cy="1178744"/>
          </a:xfrm>
          <a:prstGeom prst="rect">
            <a:avLst/>
          </a:prstGeom>
          <a:noFill/>
        </p:spPr>
      </p:pic>
      <p:sp>
        <p:nvSpPr>
          <p:cNvPr id="20" name="Rettangolo 19"/>
          <p:cNvSpPr/>
          <p:nvPr/>
        </p:nvSpPr>
        <p:spPr>
          <a:xfrm>
            <a:off x="142876" y="557214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600" b="1" dirty="0" smtClean="0"/>
              <a:t>Capacità e competenze  personali </a:t>
            </a:r>
          </a:p>
          <a:p>
            <a:r>
              <a:rPr lang="it-IT" sz="1400" dirty="0" smtClean="0"/>
              <a:t>Buone capacità tecniche ed organizzative </a:t>
            </a:r>
          </a:p>
          <a:p>
            <a:r>
              <a:rPr lang="it-IT" sz="1400" dirty="0" smtClean="0"/>
              <a:t>Buona conoscenza della lingua Francese</a:t>
            </a:r>
          </a:p>
          <a:p>
            <a:r>
              <a:rPr lang="it-IT" sz="1400" dirty="0" smtClean="0"/>
              <a:t>Conoscenza di base della lingua Inglese</a:t>
            </a:r>
          </a:p>
          <a:p>
            <a:r>
              <a:rPr lang="it-IT" sz="1400" dirty="0" smtClean="0"/>
              <a:t>Buone conoscenze pacchetto windows office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 </a:t>
            </a:r>
            <a:r>
              <a:rPr lang="it-IT" sz="2700" dirty="0" smtClean="0"/>
              <a:t>Relazione Finale Attività Di Stage</a:t>
            </a:r>
            <a:r>
              <a:rPr lang="it-IT" sz="3100" dirty="0" smtClean="0"/>
              <a:t/>
            </a:r>
            <a:br>
              <a:rPr lang="it-IT" sz="3100" dirty="0" smtClean="0"/>
            </a:br>
            <a:r>
              <a:rPr lang="it-IT" sz="3100" dirty="0" smtClean="0"/>
              <a:t/>
            </a:r>
            <a:br>
              <a:rPr lang="it-IT" sz="3100" dirty="0" smtClean="0"/>
            </a:br>
            <a:endParaRPr lang="it-IT" sz="31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428596" y="785795"/>
            <a:ext cx="857256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u="sng" dirty="0" smtClean="0"/>
              <a:t>Contesto :</a:t>
            </a:r>
            <a:r>
              <a:rPr lang="it-IT" i="1" dirty="0" smtClean="0"/>
              <a:t> </a:t>
            </a:r>
            <a:r>
              <a:rPr lang="it-IT" dirty="0" err="1" smtClean="0"/>
              <a:t>Hy-compo</a:t>
            </a:r>
            <a:r>
              <a:rPr lang="it-IT" dirty="0" smtClean="0"/>
              <a:t> </a:t>
            </a:r>
            <a:r>
              <a:rPr lang="it-IT" dirty="0" err="1" smtClean="0"/>
              <a:t>-Hybridized</a:t>
            </a:r>
            <a:r>
              <a:rPr lang="it-IT" dirty="0" smtClean="0"/>
              <a:t> Composite And </a:t>
            </a:r>
            <a:r>
              <a:rPr lang="it-IT" dirty="0" err="1" smtClean="0"/>
              <a:t>Powertrain</a:t>
            </a:r>
            <a:r>
              <a:rPr lang="it-IT" dirty="0" smtClean="0"/>
              <a:t> System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Europe</a:t>
            </a:r>
            <a:r>
              <a:rPr lang="it-IT" dirty="0" smtClean="0"/>
              <a:t> 2020</a:t>
            </a:r>
          </a:p>
          <a:p>
            <a:r>
              <a:rPr lang="it-IT" u="sng" dirty="0" smtClean="0"/>
              <a:t>Ente ospitante </a:t>
            </a:r>
            <a:r>
              <a:rPr lang="it-IT" b="1" u="sng" dirty="0" smtClean="0"/>
              <a:t>:    </a:t>
            </a:r>
            <a:r>
              <a:rPr lang="it-IT" dirty="0" smtClean="0"/>
              <a:t>Adler Plastic Spa (TTA)   Benevento</a:t>
            </a:r>
          </a:p>
          <a:p>
            <a:r>
              <a:rPr lang="it-IT" u="sng" dirty="0" smtClean="0"/>
              <a:t>Durata </a:t>
            </a:r>
            <a:r>
              <a:rPr lang="it-IT" dirty="0" smtClean="0"/>
              <a:t>:    Dal 12/02/2016 al  12/09/2016 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sz="2400" b="1" dirty="0" smtClean="0"/>
          </a:p>
          <a:p>
            <a:endParaRPr lang="it-IT" sz="24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428596" y="1857364"/>
            <a:ext cx="8072494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/>
              <a:t>Principali attività  svolte </a:t>
            </a:r>
          </a:p>
          <a:p>
            <a:pPr algn="just">
              <a:buFont typeface="Arial" pitchFamily="34" charset="0"/>
              <a:buChar char="•"/>
            </a:pPr>
            <a:r>
              <a:rPr lang="it-IT" sz="1600" dirty="0" smtClean="0"/>
              <a:t>Studio ed applicazione di procedure , Specifiche dei materiali  in ingresso, Schede tecniche dei  materiali ;</a:t>
            </a:r>
          </a:p>
          <a:p>
            <a:pPr algn="just">
              <a:buFont typeface="Arial" pitchFamily="34" charset="0"/>
              <a:buChar char="•"/>
            </a:pPr>
            <a:r>
              <a:rPr lang="it-IT" sz="1600" dirty="0" smtClean="0"/>
              <a:t>Monitoraggio e controllo </a:t>
            </a:r>
            <a:r>
              <a:rPr lang="it-IT" sz="1600" dirty="0" smtClean="0"/>
              <a:t>delle</a:t>
            </a:r>
            <a:r>
              <a:rPr lang="it-IT" sz="1600" dirty="0" smtClean="0"/>
              <a:t> </a:t>
            </a:r>
            <a:r>
              <a:rPr lang="it-IT" sz="1600" dirty="0" smtClean="0"/>
              <a:t>diverse tipologie di materiali , in differenti aree </a:t>
            </a:r>
            <a:r>
              <a:rPr lang="it-IT" sz="1600" dirty="0" smtClean="0"/>
              <a:t>dell’azienda </a:t>
            </a:r>
            <a:r>
              <a:rPr lang="it-IT" sz="1600" dirty="0" smtClean="0"/>
              <a:t>(accettazione arrivi , produzione ) per poter individuare e risolvere differenti problematiche; </a:t>
            </a:r>
          </a:p>
          <a:p>
            <a:pPr algn="just">
              <a:buFont typeface="Arial" pitchFamily="34" charset="0"/>
              <a:buChar char="•"/>
            </a:pPr>
            <a:r>
              <a:rPr lang="it-IT" sz="1600" dirty="0" smtClean="0"/>
              <a:t>Verifica della  correlazione della  procedura in essere con documentazione in accompagnamento al materiale in ingresso ed  al prodotto semi-finito. </a:t>
            </a:r>
          </a:p>
          <a:p>
            <a:pPr algn="just"/>
            <a:r>
              <a:rPr lang="it-IT" sz="1600" b="1" dirty="0" smtClean="0"/>
              <a:t>Descrizione attività svolte </a:t>
            </a:r>
          </a:p>
          <a:p>
            <a:pPr algn="just"/>
            <a:r>
              <a:rPr lang="it-IT" sz="1600" dirty="0" smtClean="0"/>
              <a:t>Lo S</a:t>
            </a:r>
            <a:r>
              <a:rPr lang="it-IT" sz="1600" dirty="0" smtClean="0"/>
              <a:t>tudio </a:t>
            </a:r>
            <a:r>
              <a:rPr lang="it-IT" sz="1600" dirty="0" smtClean="0"/>
              <a:t>di procedure, specifiche dei materiali e schede tecniche  mi ha permesso di  acquisire le competenze necessarie, per </a:t>
            </a:r>
            <a:r>
              <a:rPr lang="it-IT" sz="1600" dirty="0" smtClean="0"/>
              <a:t>poter </a:t>
            </a:r>
            <a:r>
              <a:rPr lang="it-IT" sz="1600" dirty="0" smtClean="0"/>
              <a:t>risolvere diverse problematiche che nel periodo di stage abbiamo dovuto gestire “nell’area  controllo qualità” in particolare quella che ha interessato un grande quantitativo di </a:t>
            </a:r>
            <a:r>
              <a:rPr lang="it-IT" sz="1600" dirty="0" err="1" smtClean="0"/>
              <a:t>plies</a:t>
            </a:r>
            <a:r>
              <a:rPr lang="it-IT" sz="1600" dirty="0" smtClean="0"/>
              <a:t> di carbonio 380 (uso </a:t>
            </a:r>
            <a:r>
              <a:rPr lang="it-IT" sz="1600" dirty="0" smtClean="0"/>
              <a:t>estetico) scartato </a:t>
            </a:r>
            <a:r>
              <a:rPr lang="it-IT" sz="1600" dirty="0" smtClean="0"/>
              <a:t>in produzione. Per riuscire ad inquadrare bene la problematica, </a:t>
            </a:r>
            <a:r>
              <a:rPr lang="it-IT" sz="1600" dirty="0" smtClean="0"/>
              <a:t>ho svolto </a:t>
            </a:r>
            <a:r>
              <a:rPr lang="it-IT" sz="1600" dirty="0" smtClean="0"/>
              <a:t>un’attività di raccolta e successiva analisi identificativa e quantitativa dei difetti. Questa attività </a:t>
            </a:r>
            <a:r>
              <a:rPr lang="it-IT" sz="1600" dirty="0" smtClean="0"/>
              <a:t>ci </a:t>
            </a:r>
            <a:r>
              <a:rPr lang="it-IT" sz="1600" dirty="0" smtClean="0"/>
              <a:t>ha portato ad </a:t>
            </a:r>
            <a:r>
              <a:rPr lang="it-IT" sz="1600" dirty="0" smtClean="0"/>
              <a:t>un </a:t>
            </a:r>
            <a:r>
              <a:rPr lang="it-IT" sz="1600" dirty="0" smtClean="0"/>
              <a:t>incontro con il fornitore per mostrare l’enorme quantitativo di materiale non conforme  ed a ridefinire con lui  i limiti di accettabilità e la tipologia di difetti ammissibili riportati nella specifica del materiale.</a:t>
            </a:r>
          </a:p>
          <a:p>
            <a:pPr algn="just"/>
            <a:r>
              <a:rPr lang="it-IT" sz="1600" dirty="0" smtClean="0"/>
              <a:t>L’attività di monitoraggio e controllo in produzione  nella “Clean Room” </a:t>
            </a:r>
            <a:r>
              <a:rPr lang="it-IT" sz="1600" dirty="0" smtClean="0"/>
              <a:t>dell’automotive mi </a:t>
            </a:r>
            <a:r>
              <a:rPr lang="it-IT" sz="1600" dirty="0" smtClean="0"/>
              <a:t>ha permesso </a:t>
            </a:r>
            <a:r>
              <a:rPr lang="it-IT" sz="1600" dirty="0" smtClean="0"/>
              <a:t>di </a:t>
            </a:r>
            <a:r>
              <a:rPr lang="it-IT" sz="1600" dirty="0" smtClean="0"/>
              <a:t>correlare </a:t>
            </a:r>
            <a:r>
              <a:rPr lang="it-IT" sz="1600" dirty="0" smtClean="0"/>
              <a:t>il non corretto </a:t>
            </a:r>
            <a:r>
              <a:rPr lang="it-IT" sz="1600" dirty="0" smtClean="0"/>
              <a:t>svolgimento di alcune fasi di lavorazione con alcuni difetti </a:t>
            </a:r>
            <a:r>
              <a:rPr lang="it-IT" sz="1600" dirty="0" smtClean="0"/>
              <a:t>(delaminazione </a:t>
            </a:r>
            <a:r>
              <a:rPr lang="it-IT" sz="1600" dirty="0" smtClean="0"/>
              <a:t>, bolle ,crateri, eccessi di resina </a:t>
            </a:r>
            <a:r>
              <a:rPr lang="it-IT" sz="1600" dirty="0" smtClean="0"/>
              <a:t>) riscontrati </a:t>
            </a:r>
            <a:r>
              <a:rPr lang="it-IT" sz="1600" dirty="0" smtClean="0"/>
              <a:t>sulla monoscocca (prodotto finito</a:t>
            </a:r>
            <a:r>
              <a:rPr lang="it-IT" sz="1600" dirty="0" smtClean="0"/>
              <a:t>).</a:t>
            </a:r>
            <a:endParaRPr lang="it-IT" sz="1600" dirty="0" smtClean="0"/>
          </a:p>
          <a:p>
            <a:pPr>
              <a:buFont typeface="Arial" pitchFamily="34" charset="0"/>
              <a:buChar char="•"/>
            </a:pPr>
            <a:endParaRPr lang="it-IT" dirty="0" smtClean="0"/>
          </a:p>
          <a:p>
            <a:r>
              <a:rPr lang="it-IT" sz="2000" b="1" dirty="0" smtClean="0"/>
              <a:t> </a:t>
            </a:r>
          </a:p>
          <a:p>
            <a:endParaRPr lang="it-IT" sz="1600" b="1" dirty="0" smtClean="0"/>
          </a:p>
          <a:p>
            <a:r>
              <a:rPr lang="it-IT" sz="1600" b="1" dirty="0" smtClean="0"/>
              <a:t> </a:t>
            </a:r>
          </a:p>
          <a:p>
            <a:pPr algn="ctr"/>
            <a:endParaRPr lang="it-IT" sz="1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4"/>
          <p:cNvSpPr>
            <a:spLocks noGrp="1"/>
          </p:cNvSpPr>
          <p:nvPr>
            <p:ph idx="1"/>
          </p:nvPr>
        </p:nvSpPr>
        <p:spPr>
          <a:xfrm>
            <a:off x="457200" y="571480"/>
            <a:ext cx="8186766" cy="607223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it-IT" sz="1700" dirty="0" smtClean="0"/>
              <a:t>Mi è stato possibile individuare le fasi che maggiormente </a:t>
            </a:r>
            <a:r>
              <a:rPr lang="it-IT" sz="1700" dirty="0" smtClean="0"/>
              <a:t>incidono (in </a:t>
            </a:r>
            <a:r>
              <a:rPr lang="it-IT" sz="1700" dirty="0" smtClean="0"/>
              <a:t>particolare sul difetto di </a:t>
            </a:r>
            <a:r>
              <a:rPr lang="it-IT" sz="1700" dirty="0" smtClean="0"/>
              <a:t>delaminazione), </a:t>
            </a:r>
            <a:r>
              <a:rPr lang="it-IT" sz="1700" dirty="0" smtClean="0"/>
              <a:t>quali la fase di pre-vuoto e di compattazione del materiale </a:t>
            </a:r>
            <a:r>
              <a:rPr lang="it-IT" sz="1700" dirty="0" smtClean="0"/>
              <a:t>composito; nonché </a:t>
            </a:r>
            <a:r>
              <a:rPr lang="it-IT" sz="1700" dirty="0" smtClean="0"/>
              <a:t>di valutare che la non corretta applicazione della procedura relativa a queste fasi del processo porta a delaminazioni causate dalla non continuità di materiale tra le varie pelli sovrapposte, (non compattato adeguatamente).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it-IT" sz="1700" dirty="0" smtClean="0"/>
              <a:t>La difficoltà di eseguire correttamente questa fase è legata all’uso di sacchi non integri presenti in produzione e di alcune </a:t>
            </a:r>
            <a:r>
              <a:rPr lang="it-IT" sz="1700" smtClean="0"/>
              <a:t>valvole </a:t>
            </a:r>
            <a:r>
              <a:rPr lang="it-IT" sz="1700" smtClean="0"/>
              <a:t>usurate. </a:t>
            </a:r>
            <a:r>
              <a:rPr lang="it-IT" sz="1700" dirty="0" smtClean="0"/>
              <a:t>Ciò non permette di  raggiungere il  valore minimo di vuoto indicato nel ciclo di lavoro e riportato sui playbook presenti in Clean Room. L’azione correttiva concordata con il responsabile della produzione sotto la supervisione del responsabile della qualità è stata quella di ridurre l’intervallo di tempo dell’operazione di  sostituzione dei sacchi da vuoto, effettuare un controllo accurato delle valvole ed un aggiornamento formativo del personale addetto.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it-IT" sz="1700" dirty="0" smtClean="0"/>
              <a:t>Nell’ultima </a:t>
            </a:r>
            <a:r>
              <a:rPr lang="it-IT" sz="1700" dirty="0" smtClean="0"/>
              <a:t>fase di </a:t>
            </a:r>
            <a:r>
              <a:rPr lang="it-IT" sz="1700" dirty="0" smtClean="0"/>
              <a:t>stage nell’area aeronautica ho svolto un’azione di verifica della documentazione relativa ai vari elicotteri (presenza dei cicli di lavoro,  la relativa corrispondenza del disegno con la giusta </a:t>
            </a:r>
            <a:r>
              <a:rPr lang="it-IT" sz="1700" dirty="0" smtClean="0"/>
              <a:t>revisione). </a:t>
            </a:r>
            <a:endParaRPr lang="it-IT" sz="17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it-IT" sz="1700" dirty="0" smtClean="0"/>
              <a:t>Contemporaneamente, ho effettuato controlli in Clean Room aereonautica relativi alla struttura in  “Honeycomb” riferendomi allo specifico  piano di controllo. </a:t>
            </a:r>
            <a:r>
              <a:rPr lang="it-IT" sz="1700" dirty="0" smtClean="0"/>
              <a:t>Le cui azioni </a:t>
            </a:r>
            <a:r>
              <a:rPr lang="it-IT" sz="1700" dirty="0" smtClean="0"/>
              <a:t>di </a:t>
            </a:r>
            <a:r>
              <a:rPr lang="it-IT" sz="1700" dirty="0" smtClean="0"/>
              <a:t>controllo, </a:t>
            </a:r>
            <a:r>
              <a:rPr lang="it-IT" sz="1700" dirty="0" smtClean="0"/>
              <a:t>visivo, manuale della rampa del Honeycomb e dimensionale del </a:t>
            </a:r>
            <a:r>
              <a:rPr lang="it-IT" sz="1700" dirty="0" smtClean="0"/>
              <a:t>Trim, </a:t>
            </a:r>
            <a:r>
              <a:rPr lang="it-IT" sz="1700" dirty="0" smtClean="0"/>
              <a:t>dopo una prima identificazione del pezzo venivano da me riportate nelle sezioni del piano di controllo </a:t>
            </a:r>
            <a:r>
              <a:rPr lang="it-IT" sz="1700" dirty="0" smtClean="0"/>
              <a:t>(</a:t>
            </a:r>
            <a:r>
              <a:rPr lang="it-IT" sz="1700" dirty="0" smtClean="0"/>
              <a:t>vidimato </a:t>
            </a:r>
            <a:r>
              <a:rPr lang="it-IT" sz="1700" dirty="0" smtClean="0"/>
              <a:t>e firmato in caso di esito positivo della </a:t>
            </a:r>
            <a:r>
              <a:rPr lang="it-IT" sz="1700" dirty="0" smtClean="0"/>
              <a:t>valutazione). </a:t>
            </a:r>
            <a:r>
              <a:rPr lang="it-IT" sz="1700" dirty="0" smtClean="0"/>
              <a:t>Se il materiale non era </a:t>
            </a:r>
            <a:r>
              <a:rPr lang="it-IT" sz="1700" dirty="0" smtClean="0"/>
              <a:t>conforme, </a:t>
            </a:r>
            <a:r>
              <a:rPr lang="it-IT" sz="1700" dirty="0" smtClean="0"/>
              <a:t>effettuavo un’osservazione di collaudo su un apposito modulo </a:t>
            </a:r>
            <a:r>
              <a:rPr lang="it-IT" sz="1700" dirty="0" smtClean="0"/>
              <a:t>e discutevo </a:t>
            </a:r>
            <a:r>
              <a:rPr lang="it-IT" sz="1700" dirty="0" smtClean="0"/>
              <a:t>e pianificavo </a:t>
            </a:r>
            <a:r>
              <a:rPr lang="it-IT" sz="1700" dirty="0" smtClean="0"/>
              <a:t>un’eventuale </a:t>
            </a:r>
            <a:r>
              <a:rPr lang="it-IT" sz="1700" dirty="0" smtClean="0"/>
              <a:t>azione correttiva con il responsabile del settore qualità.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it-IT" sz="1700" dirty="0" smtClean="0"/>
              <a:t>Questa attività di stage mi ha permesso di imparare ad inquadrare il </a:t>
            </a:r>
            <a:r>
              <a:rPr lang="it-IT" sz="1700" dirty="0" smtClean="0"/>
              <a:t>problema, </a:t>
            </a:r>
            <a:r>
              <a:rPr lang="it-IT" sz="1700" dirty="0" smtClean="0"/>
              <a:t>individuare  la possibile soluzione e </a:t>
            </a:r>
            <a:r>
              <a:rPr lang="it-IT" sz="1700" dirty="0" smtClean="0"/>
              <a:t>successivamente discuterne con i responsabili per </a:t>
            </a:r>
            <a:r>
              <a:rPr lang="it-IT" sz="1700" dirty="0" smtClean="0"/>
              <a:t>trovare insieme  un’azione correttiva (</a:t>
            </a:r>
            <a:r>
              <a:rPr lang="it-IT" sz="1700" i="1" dirty="0" smtClean="0"/>
              <a:t>Problem Solving</a:t>
            </a:r>
            <a:r>
              <a:rPr lang="it-IT" sz="1700" dirty="0" smtClean="0"/>
              <a:t>). </a:t>
            </a:r>
          </a:p>
          <a:p>
            <a:pPr algn="just"/>
            <a:endParaRPr lang="it-IT" sz="1700" dirty="0" smtClean="0"/>
          </a:p>
          <a:p>
            <a:pPr marL="0" indent="0" algn="just">
              <a:spcBef>
                <a:spcPts val="0"/>
              </a:spcBef>
              <a:buNone/>
            </a:pPr>
            <a:endParaRPr lang="it-IT" sz="1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</TotalTime>
  <Words>852</Words>
  <Application>Microsoft Office PowerPoint</Application>
  <PresentationFormat>Presentazione su schermo (4:3)</PresentationFormat>
  <Paragraphs>88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Diapositiva 1</vt:lpstr>
      <vt:lpstr> Relazione Finale Attività Di Stage  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Filomena</dc:creator>
  <cp:lastModifiedBy>Filomena</cp:lastModifiedBy>
  <cp:revision>37</cp:revision>
  <dcterms:created xsi:type="dcterms:W3CDTF">2016-10-18T14:03:08Z</dcterms:created>
  <dcterms:modified xsi:type="dcterms:W3CDTF">2016-10-19T15:48:24Z</dcterms:modified>
</cp:coreProperties>
</file>