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41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294E4B45-2428-4D58-9D70-835BAAEA4E54}"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294E4B45-2428-4D58-9D70-835BAAEA4E54}"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294E4B45-2428-4D58-9D70-835BAAEA4E54}"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94E4B45-2428-4D58-9D70-835BAAEA4E5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D0CB7049-F72D-4A05-AA90-013C2D0704ED}" type="datetimeFigureOut">
              <a:rPr lang="it-IT" smtClean="0"/>
              <a:pPr/>
              <a:t>19/10/2016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294E4B45-2428-4D58-9D70-835BAAEA4E54}"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0CB7049-F72D-4A05-AA90-013C2D0704ED}" type="datetimeFigureOut">
              <a:rPr lang="it-IT" smtClean="0"/>
              <a:pPr/>
              <a:t>19/10/2016</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94E4B45-2428-4D58-9D70-835BAAEA4E54}"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187624" y="1628800"/>
            <a:ext cx="7956376" cy="766936"/>
          </a:xfrm>
        </p:spPr>
        <p:txBody>
          <a:bodyPr>
            <a:normAutofit/>
          </a:bodyPr>
          <a:lstStyle/>
          <a:p>
            <a:pPr algn="ctr"/>
            <a:r>
              <a:rPr lang="it-IT" sz="1400" b="1" dirty="0" smtClean="0">
                <a:solidFill>
                  <a:schemeClr val="tx1"/>
                </a:solidFill>
              </a:rPr>
              <a:t>“Formazione di ricercatori per la fabbricazione e la progettazione di materiali compositi e materiali compositi ibridi per il settore automobilistico” </a:t>
            </a:r>
            <a:r>
              <a:rPr lang="it-IT" sz="1400" b="1" dirty="0" err="1" smtClean="0">
                <a:solidFill>
                  <a:schemeClr val="tx1"/>
                </a:solidFill>
              </a:rPr>
              <a:t>HY_COMPO</a:t>
            </a:r>
            <a:r>
              <a:rPr lang="it-IT" sz="1400" dirty="0" smtClean="0">
                <a:solidFill>
                  <a:schemeClr val="tx1"/>
                </a:solidFill>
              </a:rPr>
              <a:t/>
            </a:r>
            <a:br>
              <a:rPr lang="it-IT" sz="1400" dirty="0" smtClean="0">
                <a:solidFill>
                  <a:schemeClr val="tx1"/>
                </a:solidFill>
              </a:rPr>
            </a:br>
            <a:r>
              <a:rPr lang="it-IT" sz="1400" b="1" dirty="0" smtClean="0">
                <a:solidFill>
                  <a:schemeClr val="tx1"/>
                </a:solidFill>
              </a:rPr>
              <a:t>(Codice identificativo progetto: PON03PE_00159_7)</a:t>
            </a:r>
            <a:endParaRPr lang="it-IT" sz="1400" dirty="0">
              <a:solidFill>
                <a:schemeClr val="tx1"/>
              </a:solidFill>
            </a:endParaRPr>
          </a:p>
        </p:txBody>
      </p:sp>
      <p:sp>
        <p:nvSpPr>
          <p:cNvPr id="4" name="CasellaDiTesto 3"/>
          <p:cNvSpPr txBox="1"/>
          <p:nvPr/>
        </p:nvSpPr>
        <p:spPr>
          <a:xfrm>
            <a:off x="1547664" y="188640"/>
            <a:ext cx="6696744" cy="677108"/>
          </a:xfrm>
          <a:prstGeom prst="rect">
            <a:avLst/>
          </a:prstGeom>
          <a:noFill/>
        </p:spPr>
        <p:txBody>
          <a:bodyPr wrap="square" rtlCol="0">
            <a:spAutoFit/>
          </a:bodyPr>
          <a:lstStyle/>
          <a:p>
            <a:pPr algn="ctr"/>
            <a:r>
              <a:rPr lang="it-IT" sz="1000" dirty="0" smtClean="0"/>
              <a:t>Avviso n. 713/Ric. del 29/10/2010 - Titolo III - "Creazione di nuovi Distretti e/o nuove Aggregazioni Pubblico - Private "</a:t>
            </a:r>
            <a:br>
              <a:rPr lang="it-IT" sz="1000" dirty="0" smtClean="0"/>
            </a:br>
            <a:r>
              <a:rPr lang="it-IT" sz="1000" dirty="0" smtClean="0"/>
              <a:t>Intervento di formazione PON03PE_00159_7</a:t>
            </a:r>
            <a:r>
              <a:rPr lang="it-IT" dirty="0" smtClean="0"/>
              <a:t/>
            </a:r>
            <a:br>
              <a:rPr lang="it-IT" dirty="0" smtClean="0"/>
            </a:br>
            <a:r>
              <a:rPr lang="it-IT" dirty="0" smtClean="0"/>
              <a:t> </a:t>
            </a:r>
            <a:endParaRPr lang="it-IT" dirty="0"/>
          </a:p>
        </p:txBody>
      </p:sp>
      <p:pic>
        <p:nvPicPr>
          <p:cNvPr id="5" name="Immagine 4"/>
          <p:cNvPicPr/>
          <p:nvPr/>
        </p:nvPicPr>
        <p:blipFill>
          <a:blip r:embed="rId2" cstate="print"/>
          <a:srcRect/>
          <a:stretch>
            <a:fillRect/>
          </a:stretch>
        </p:blipFill>
        <p:spPr bwMode="auto">
          <a:xfrm>
            <a:off x="1187624" y="692696"/>
            <a:ext cx="1285875" cy="852805"/>
          </a:xfrm>
          <a:prstGeom prst="rect">
            <a:avLst/>
          </a:prstGeom>
          <a:noFill/>
        </p:spPr>
      </p:pic>
      <p:pic>
        <p:nvPicPr>
          <p:cNvPr id="6" name="Immagine 5" descr="PAC"/>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692696"/>
            <a:ext cx="1019175" cy="371475"/>
          </a:xfrm>
          <a:prstGeom prst="rect">
            <a:avLst/>
          </a:prstGeom>
          <a:noFill/>
          <a:ln>
            <a:noFill/>
          </a:ln>
          <a:extLst/>
        </p:spPr>
      </p:pic>
      <p:pic>
        <p:nvPicPr>
          <p:cNvPr id="7" name="Immagine 6"/>
          <p:cNvPicPr/>
          <p:nvPr/>
        </p:nvPicPr>
        <p:blipFill>
          <a:blip r:embed="rId4" cstate="print"/>
          <a:srcRect/>
          <a:stretch>
            <a:fillRect/>
          </a:stretch>
        </p:blipFill>
        <p:spPr bwMode="auto">
          <a:xfrm>
            <a:off x="3995936" y="692696"/>
            <a:ext cx="1247775" cy="600710"/>
          </a:xfrm>
          <a:prstGeom prst="rect">
            <a:avLst/>
          </a:prstGeom>
          <a:noFill/>
        </p:spPr>
      </p:pic>
      <p:pic>
        <p:nvPicPr>
          <p:cNvPr id="8" name="Immagin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36096" y="692696"/>
            <a:ext cx="1057275" cy="552450"/>
          </a:xfrm>
          <a:prstGeom prst="rect">
            <a:avLst/>
          </a:prstGeom>
          <a:noFill/>
          <a:ln>
            <a:noFill/>
          </a:ln>
          <a:extLst/>
        </p:spPr>
      </p:pic>
      <p:pic>
        <p:nvPicPr>
          <p:cNvPr id="9" name="Immagine 8" descr="Ministro per la Coesione Territorial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4248" y="692696"/>
            <a:ext cx="1743075" cy="295275"/>
          </a:xfrm>
          <a:prstGeom prst="rect">
            <a:avLst/>
          </a:prstGeom>
          <a:noFill/>
          <a:ln>
            <a:noFill/>
          </a:ln>
        </p:spPr>
      </p:pic>
      <p:pic>
        <p:nvPicPr>
          <p:cNvPr id="1026" name="Picture 2" descr="C:\Users\pc\Desktop\cv vitae\fototessera.jpg"/>
          <p:cNvPicPr>
            <a:picLocks noChangeAspect="1" noChangeArrowheads="1"/>
          </p:cNvPicPr>
          <p:nvPr/>
        </p:nvPicPr>
        <p:blipFill>
          <a:blip r:embed="rId7" cstate="print"/>
          <a:srcRect l="-202" t="10626" r="55906" b="7476"/>
          <a:stretch>
            <a:fillRect/>
          </a:stretch>
        </p:blipFill>
        <p:spPr bwMode="auto">
          <a:xfrm>
            <a:off x="1259632" y="2636912"/>
            <a:ext cx="1246292" cy="1440160"/>
          </a:xfrm>
          <a:prstGeom prst="rect">
            <a:avLst/>
          </a:prstGeom>
          <a:noFill/>
        </p:spPr>
      </p:pic>
      <p:sp>
        <p:nvSpPr>
          <p:cNvPr id="10" name="CasellaDiTesto 9"/>
          <p:cNvSpPr txBox="1"/>
          <p:nvPr/>
        </p:nvSpPr>
        <p:spPr>
          <a:xfrm>
            <a:off x="2555776" y="2564904"/>
            <a:ext cx="4752528" cy="1200329"/>
          </a:xfrm>
          <a:prstGeom prst="rect">
            <a:avLst/>
          </a:prstGeom>
          <a:noFill/>
        </p:spPr>
        <p:txBody>
          <a:bodyPr wrap="square" rtlCol="0">
            <a:spAutoFit/>
          </a:bodyPr>
          <a:lstStyle/>
          <a:p>
            <a:r>
              <a:rPr lang="it-IT" b="1" dirty="0" smtClean="0">
                <a:solidFill>
                  <a:srgbClr val="0070C0"/>
                </a:solidFill>
              </a:rPr>
              <a:t>Formando</a:t>
            </a:r>
            <a:r>
              <a:rPr lang="it-IT" dirty="0" smtClean="0"/>
              <a:t>:    </a:t>
            </a:r>
            <a:r>
              <a:rPr lang="it-IT" b="1" dirty="0" smtClean="0"/>
              <a:t>Antonella Di </a:t>
            </a:r>
            <a:r>
              <a:rPr lang="it-IT" b="1" dirty="0" err="1" smtClean="0"/>
              <a:t>Spigno</a:t>
            </a:r>
            <a:endParaRPr lang="it-IT" b="1" dirty="0" smtClean="0"/>
          </a:p>
          <a:p>
            <a:r>
              <a:rPr lang="it-IT" dirty="0" smtClean="0"/>
              <a:t>                           an.dispigno@libero.it</a:t>
            </a:r>
          </a:p>
          <a:p>
            <a:endParaRPr lang="it-IT" dirty="0" smtClean="0"/>
          </a:p>
          <a:p>
            <a:endParaRPr lang="it-IT" dirty="0"/>
          </a:p>
        </p:txBody>
      </p:sp>
      <p:pic>
        <p:nvPicPr>
          <p:cNvPr id="1027" name="Picture 3" descr="C:\Users\pc\AppData\Local\Microsoft\Windows\INetCache\IE\S05RYB7H\Email-Icon[1].jpg"/>
          <p:cNvPicPr>
            <a:picLocks noChangeAspect="1" noChangeArrowheads="1"/>
          </p:cNvPicPr>
          <p:nvPr/>
        </p:nvPicPr>
        <p:blipFill>
          <a:blip r:embed="rId8" cstate="print"/>
          <a:srcRect/>
          <a:stretch>
            <a:fillRect/>
          </a:stretch>
        </p:blipFill>
        <p:spPr bwMode="auto">
          <a:xfrm flipH="1">
            <a:off x="3923928" y="2852936"/>
            <a:ext cx="360040" cy="360040"/>
          </a:xfrm>
          <a:prstGeom prst="rect">
            <a:avLst/>
          </a:prstGeom>
          <a:noFill/>
        </p:spPr>
      </p:pic>
      <p:sp>
        <p:nvSpPr>
          <p:cNvPr id="13" name="CasellaDiTesto 12"/>
          <p:cNvSpPr txBox="1"/>
          <p:nvPr/>
        </p:nvSpPr>
        <p:spPr>
          <a:xfrm>
            <a:off x="2555776" y="3429000"/>
            <a:ext cx="6588224" cy="830997"/>
          </a:xfrm>
          <a:prstGeom prst="rect">
            <a:avLst/>
          </a:prstGeom>
          <a:noFill/>
        </p:spPr>
        <p:txBody>
          <a:bodyPr wrap="square" rtlCol="0">
            <a:spAutoFit/>
          </a:bodyPr>
          <a:lstStyle/>
          <a:p>
            <a:pPr algn="just"/>
            <a:r>
              <a:rPr lang="it-IT" sz="1600" b="1" u="sng" dirty="0" smtClean="0"/>
              <a:t>Titolo di studio</a:t>
            </a:r>
            <a:r>
              <a:rPr lang="it-IT" sz="1600" dirty="0" smtClean="0"/>
              <a:t>: Laurea Magistrale in Ingegneria Gestionale</a:t>
            </a:r>
          </a:p>
          <a:p>
            <a:pPr algn="just"/>
            <a:r>
              <a:rPr lang="it-IT" sz="1600" dirty="0" smtClean="0"/>
              <a:t>Scuola </a:t>
            </a:r>
            <a:r>
              <a:rPr lang="it-IT" sz="1600" dirty="0" err="1" smtClean="0"/>
              <a:t>Politecnica</a:t>
            </a:r>
            <a:r>
              <a:rPr lang="it-IT" sz="1600" dirty="0" smtClean="0"/>
              <a:t> e delle Scienze di Base Università degli Studi di Napoli "Federico II“</a:t>
            </a:r>
          </a:p>
        </p:txBody>
      </p:sp>
      <p:sp>
        <p:nvSpPr>
          <p:cNvPr id="14" name="CasellaDiTesto 13"/>
          <p:cNvSpPr txBox="1"/>
          <p:nvPr/>
        </p:nvSpPr>
        <p:spPr>
          <a:xfrm>
            <a:off x="1043608" y="4293096"/>
            <a:ext cx="8100392" cy="1107996"/>
          </a:xfrm>
          <a:prstGeom prst="rect">
            <a:avLst/>
          </a:prstGeom>
          <a:noFill/>
        </p:spPr>
        <p:txBody>
          <a:bodyPr wrap="square" rtlCol="0">
            <a:spAutoFit/>
          </a:bodyPr>
          <a:lstStyle/>
          <a:p>
            <a:pPr algn="just"/>
            <a:r>
              <a:rPr lang="it-IT" sz="1600" dirty="0" smtClean="0"/>
              <a:t>Tesi sperimentale dal titolo: </a:t>
            </a:r>
            <a:r>
              <a:rPr lang="it-IT" sz="1600" i="1" dirty="0" smtClean="0"/>
              <a:t>'Studio del comportamento all'impatto di compositi naturali con fibre di canapa'.</a:t>
            </a:r>
          </a:p>
          <a:p>
            <a:pPr algn="just"/>
            <a:r>
              <a:rPr lang="it-IT" sz="1600" dirty="0" smtClean="0"/>
              <a:t>Voto: 109/110</a:t>
            </a:r>
          </a:p>
          <a:p>
            <a:endParaRPr lang="it-IT" dirty="0"/>
          </a:p>
        </p:txBody>
      </p:sp>
      <p:sp>
        <p:nvSpPr>
          <p:cNvPr id="15" name="CasellaDiTesto 14"/>
          <p:cNvSpPr txBox="1"/>
          <p:nvPr/>
        </p:nvSpPr>
        <p:spPr>
          <a:xfrm>
            <a:off x="971600" y="5157192"/>
            <a:ext cx="7920880" cy="338554"/>
          </a:xfrm>
          <a:prstGeom prst="rect">
            <a:avLst/>
          </a:prstGeom>
          <a:noFill/>
        </p:spPr>
        <p:txBody>
          <a:bodyPr wrap="square" rtlCol="0">
            <a:spAutoFit/>
          </a:bodyPr>
          <a:lstStyle/>
          <a:p>
            <a:r>
              <a:rPr lang="it-IT" sz="1600" b="1" u="sng" dirty="0" smtClean="0"/>
              <a:t>Competenze digitali</a:t>
            </a:r>
            <a:r>
              <a:rPr lang="it-IT" sz="1600" dirty="0" smtClean="0"/>
              <a:t>:  Office,  </a:t>
            </a:r>
            <a:r>
              <a:rPr lang="it-IT" sz="1600" dirty="0" err="1" smtClean="0"/>
              <a:t>Matlab</a:t>
            </a:r>
            <a:r>
              <a:rPr lang="it-IT" sz="1600" dirty="0" smtClean="0"/>
              <a:t>/</a:t>
            </a:r>
            <a:r>
              <a:rPr lang="it-IT" sz="1600" dirty="0" err="1" smtClean="0"/>
              <a:t>Simulink</a:t>
            </a:r>
            <a:r>
              <a:rPr lang="it-IT" sz="1600" dirty="0" smtClean="0"/>
              <a:t>, </a:t>
            </a:r>
            <a:r>
              <a:rPr lang="it-IT" sz="1600" dirty="0" err="1" smtClean="0"/>
              <a:t>Sap</a:t>
            </a:r>
            <a:r>
              <a:rPr lang="it-IT" sz="1600" dirty="0" smtClean="0"/>
              <a:t>(</a:t>
            </a:r>
            <a:r>
              <a:rPr lang="it-IT" sz="1600" dirty="0" err="1" smtClean="0"/>
              <a:t>MM</a:t>
            </a:r>
            <a:r>
              <a:rPr lang="it-IT" sz="1600" dirty="0" smtClean="0"/>
              <a:t>,PM), </a:t>
            </a:r>
            <a:r>
              <a:rPr lang="it-IT" sz="1600" dirty="0" err="1" smtClean="0"/>
              <a:t>Nastran</a:t>
            </a:r>
            <a:r>
              <a:rPr lang="it-IT" sz="1600" dirty="0" smtClean="0"/>
              <a:t>/</a:t>
            </a:r>
            <a:r>
              <a:rPr lang="it-IT" sz="1600" dirty="0" err="1" smtClean="0"/>
              <a:t>Patran</a:t>
            </a:r>
            <a:r>
              <a:rPr lang="it-IT" sz="1600" dirty="0" smtClean="0"/>
              <a:t>, </a:t>
            </a:r>
            <a:r>
              <a:rPr lang="it-IT" sz="1600" dirty="0" err="1" smtClean="0"/>
              <a:t>Ansys</a:t>
            </a:r>
            <a:r>
              <a:rPr lang="it-IT" sz="1600" dirty="0" smtClean="0"/>
              <a:t>, </a:t>
            </a:r>
            <a:r>
              <a:rPr lang="it-IT" sz="1600" dirty="0" err="1" smtClean="0"/>
              <a:t>DigiMat</a:t>
            </a:r>
            <a:endParaRPr lang="it-IT" sz="1600" dirty="0"/>
          </a:p>
        </p:txBody>
      </p:sp>
      <p:sp>
        <p:nvSpPr>
          <p:cNvPr id="16" name="CasellaDiTesto 15"/>
          <p:cNvSpPr txBox="1"/>
          <p:nvPr/>
        </p:nvSpPr>
        <p:spPr>
          <a:xfrm>
            <a:off x="971600" y="5445224"/>
            <a:ext cx="1872208" cy="338554"/>
          </a:xfrm>
          <a:prstGeom prst="rect">
            <a:avLst/>
          </a:prstGeom>
          <a:noFill/>
        </p:spPr>
        <p:txBody>
          <a:bodyPr wrap="square" rtlCol="0">
            <a:spAutoFit/>
          </a:bodyPr>
          <a:lstStyle/>
          <a:p>
            <a:r>
              <a:rPr lang="it-IT" sz="1600" b="1" u="sng" dirty="0" smtClean="0"/>
              <a:t>Lingue</a:t>
            </a:r>
            <a:r>
              <a:rPr lang="it-IT" sz="1600" dirty="0" smtClean="0"/>
              <a:t>: Inglese (B1) </a:t>
            </a:r>
            <a:endParaRPr lang="it-IT" sz="1600" dirty="0"/>
          </a:p>
        </p:txBody>
      </p:sp>
      <p:sp>
        <p:nvSpPr>
          <p:cNvPr id="17" name="CasellaDiTesto 16"/>
          <p:cNvSpPr txBox="1"/>
          <p:nvPr/>
        </p:nvSpPr>
        <p:spPr>
          <a:xfrm>
            <a:off x="971600" y="5733256"/>
            <a:ext cx="7560840" cy="338554"/>
          </a:xfrm>
          <a:prstGeom prst="rect">
            <a:avLst/>
          </a:prstGeom>
          <a:noFill/>
        </p:spPr>
        <p:txBody>
          <a:bodyPr wrap="square" rtlCol="0">
            <a:spAutoFit/>
          </a:bodyPr>
          <a:lstStyle/>
          <a:p>
            <a:r>
              <a:rPr lang="it-IT" sz="1600" b="1" u="sng" dirty="0" smtClean="0"/>
              <a:t>Esperienze lavorative</a:t>
            </a:r>
            <a:r>
              <a:rPr lang="it-IT" sz="1600" dirty="0" smtClean="0"/>
              <a:t>: promoter, operatrice </a:t>
            </a:r>
            <a:r>
              <a:rPr lang="it-IT" sz="1600" dirty="0" err="1" smtClean="0"/>
              <a:t>call</a:t>
            </a:r>
            <a:r>
              <a:rPr lang="it-IT" sz="1600" dirty="0" smtClean="0"/>
              <a:t> center, </a:t>
            </a:r>
            <a:r>
              <a:rPr lang="it-IT" sz="1600" dirty="0" err="1" smtClean="0"/>
              <a:t>store</a:t>
            </a:r>
            <a:r>
              <a:rPr lang="it-IT" sz="1600" dirty="0" smtClean="0"/>
              <a:t> manager,  bibliotecaria</a:t>
            </a:r>
            <a:endParaRPr lang="it-IT" sz="1600" dirty="0"/>
          </a:p>
        </p:txBody>
      </p:sp>
      <p:sp>
        <p:nvSpPr>
          <p:cNvPr id="18" name="CasellaDiTesto 17"/>
          <p:cNvSpPr txBox="1"/>
          <p:nvPr/>
        </p:nvSpPr>
        <p:spPr>
          <a:xfrm>
            <a:off x="971600" y="6093296"/>
            <a:ext cx="6048672" cy="338554"/>
          </a:xfrm>
          <a:prstGeom prst="rect">
            <a:avLst/>
          </a:prstGeom>
          <a:noFill/>
        </p:spPr>
        <p:txBody>
          <a:bodyPr wrap="square" rtlCol="0">
            <a:spAutoFit/>
          </a:bodyPr>
          <a:lstStyle/>
          <a:p>
            <a:r>
              <a:rPr lang="it-IT" sz="1600" b="1" u="sng" dirty="0" smtClean="0"/>
              <a:t>Hobby</a:t>
            </a:r>
            <a:r>
              <a:rPr lang="it-IT" sz="1600" dirty="0" smtClean="0"/>
              <a:t>: </a:t>
            </a:r>
            <a:r>
              <a:rPr lang="it-IT" sz="1600" dirty="0" err="1" smtClean="0"/>
              <a:t>handmade</a:t>
            </a:r>
            <a:r>
              <a:rPr lang="it-IT" sz="1600" dirty="0" smtClean="0"/>
              <a:t> </a:t>
            </a:r>
            <a:r>
              <a:rPr lang="it-IT" sz="1600" dirty="0" err="1" smtClean="0"/>
              <a:t>jewelry</a:t>
            </a:r>
            <a:r>
              <a:rPr lang="it-IT" sz="1600" dirty="0" smtClean="0"/>
              <a:t> design, fotografia</a:t>
            </a:r>
            <a:endParaRPr lang="it-IT"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547664" y="188640"/>
            <a:ext cx="6696744" cy="677108"/>
          </a:xfrm>
          <a:prstGeom prst="rect">
            <a:avLst/>
          </a:prstGeom>
          <a:noFill/>
        </p:spPr>
        <p:txBody>
          <a:bodyPr wrap="square" rtlCol="0">
            <a:spAutoFit/>
          </a:bodyPr>
          <a:lstStyle/>
          <a:p>
            <a:pPr algn="ctr"/>
            <a:r>
              <a:rPr lang="it-IT" sz="1000" dirty="0" smtClean="0"/>
              <a:t>Avviso n. 713/Ric. del 29/10/2010 - Titolo III - "Creazione di nuovi Distretti e/o nuove Aggregazioni Pubblico - Private "</a:t>
            </a:r>
            <a:br>
              <a:rPr lang="it-IT" sz="1000" dirty="0" smtClean="0"/>
            </a:br>
            <a:r>
              <a:rPr lang="it-IT" sz="1000" dirty="0" smtClean="0"/>
              <a:t>Intervento di formazione PON03PE_00159_7</a:t>
            </a:r>
            <a:r>
              <a:rPr lang="it-IT" dirty="0" smtClean="0"/>
              <a:t/>
            </a:r>
            <a:br>
              <a:rPr lang="it-IT" dirty="0" smtClean="0"/>
            </a:br>
            <a:r>
              <a:rPr lang="it-IT" dirty="0" smtClean="0"/>
              <a:t> </a:t>
            </a:r>
            <a:endParaRPr lang="it-IT" dirty="0"/>
          </a:p>
        </p:txBody>
      </p:sp>
      <p:pic>
        <p:nvPicPr>
          <p:cNvPr id="5" name="Immagine 4"/>
          <p:cNvPicPr/>
          <p:nvPr/>
        </p:nvPicPr>
        <p:blipFill>
          <a:blip r:embed="rId2" cstate="print"/>
          <a:srcRect/>
          <a:stretch>
            <a:fillRect/>
          </a:stretch>
        </p:blipFill>
        <p:spPr bwMode="auto">
          <a:xfrm>
            <a:off x="1187624" y="692696"/>
            <a:ext cx="1285875" cy="852805"/>
          </a:xfrm>
          <a:prstGeom prst="rect">
            <a:avLst/>
          </a:prstGeom>
          <a:noFill/>
        </p:spPr>
      </p:pic>
      <p:pic>
        <p:nvPicPr>
          <p:cNvPr id="6" name="Immagine 5" descr="PAC"/>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692696"/>
            <a:ext cx="1019175" cy="371475"/>
          </a:xfrm>
          <a:prstGeom prst="rect">
            <a:avLst/>
          </a:prstGeom>
          <a:noFill/>
          <a:ln>
            <a:noFill/>
          </a:ln>
          <a:extLst/>
        </p:spPr>
      </p:pic>
      <p:pic>
        <p:nvPicPr>
          <p:cNvPr id="7" name="Immagine 6"/>
          <p:cNvPicPr/>
          <p:nvPr/>
        </p:nvPicPr>
        <p:blipFill>
          <a:blip r:embed="rId4" cstate="print"/>
          <a:srcRect/>
          <a:stretch>
            <a:fillRect/>
          </a:stretch>
        </p:blipFill>
        <p:spPr bwMode="auto">
          <a:xfrm>
            <a:off x="3995936" y="692696"/>
            <a:ext cx="1247775" cy="600710"/>
          </a:xfrm>
          <a:prstGeom prst="rect">
            <a:avLst/>
          </a:prstGeom>
          <a:noFill/>
        </p:spPr>
      </p:pic>
      <p:pic>
        <p:nvPicPr>
          <p:cNvPr id="8" name="Immagin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36096" y="692696"/>
            <a:ext cx="1057275" cy="552450"/>
          </a:xfrm>
          <a:prstGeom prst="rect">
            <a:avLst/>
          </a:prstGeom>
          <a:noFill/>
          <a:ln>
            <a:noFill/>
          </a:ln>
          <a:extLst/>
        </p:spPr>
      </p:pic>
      <p:pic>
        <p:nvPicPr>
          <p:cNvPr id="9" name="Immagine 8" descr="Ministro per la Coesione Territorial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4248" y="692696"/>
            <a:ext cx="1743075" cy="295275"/>
          </a:xfrm>
          <a:prstGeom prst="rect">
            <a:avLst/>
          </a:prstGeom>
          <a:noFill/>
          <a:ln>
            <a:noFill/>
          </a:ln>
        </p:spPr>
      </p:pic>
      <p:sp>
        <p:nvSpPr>
          <p:cNvPr id="10" name="Sottotitolo 2"/>
          <p:cNvSpPr txBox="1">
            <a:spLocks/>
          </p:cNvSpPr>
          <p:nvPr/>
        </p:nvSpPr>
        <p:spPr>
          <a:xfrm>
            <a:off x="1187624" y="1628800"/>
            <a:ext cx="7956376" cy="766936"/>
          </a:xfrm>
          <a:prstGeom prst="rect">
            <a:avLst/>
          </a:prstGeom>
        </p:spPr>
        <p:txBody>
          <a:bodyPr>
            <a:normAutofit/>
          </a:bodyPr>
          <a:lstStyle/>
          <a:p>
            <a:pPr marL="365760" marR="0" lvl="0" indent="-283464" algn="ctr"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it-IT" sz="1400" b="1" i="0" u="none" strike="noStrike" kern="1200" cap="none" spc="0" normalizeH="0" baseline="0" noProof="0" smtClean="0">
                <a:ln>
                  <a:noFill/>
                </a:ln>
                <a:solidFill>
                  <a:schemeClr val="tx1"/>
                </a:solidFill>
                <a:effectLst/>
                <a:uLnTx/>
                <a:uFillTx/>
                <a:latin typeface="+mn-lt"/>
                <a:ea typeface="+mn-ea"/>
                <a:cs typeface="+mn-cs"/>
              </a:rPr>
              <a:t>“Formazione di ricercatori per la fabbricazione e la progettazione di materiali compositi e materiali compositi ibridi per il settore automobilistico” HY_COMPO</a:t>
            </a:r>
            <a:r>
              <a:rPr kumimoji="0" lang="it-IT" sz="1400" b="0" i="0" u="none" strike="noStrike" kern="1200" cap="none" spc="0" normalizeH="0" baseline="0" noProof="0" smtClean="0">
                <a:ln>
                  <a:noFill/>
                </a:ln>
                <a:solidFill>
                  <a:schemeClr val="tx1"/>
                </a:solidFill>
                <a:effectLst/>
                <a:uLnTx/>
                <a:uFillTx/>
                <a:latin typeface="+mn-lt"/>
                <a:ea typeface="+mn-ea"/>
                <a:cs typeface="+mn-cs"/>
              </a:rPr>
              <a:t/>
            </a:r>
            <a:br>
              <a:rPr kumimoji="0" lang="it-IT" sz="1400" b="0" i="0" u="none" strike="noStrike" kern="1200" cap="none" spc="0" normalizeH="0" baseline="0" noProof="0" smtClean="0">
                <a:ln>
                  <a:noFill/>
                </a:ln>
                <a:solidFill>
                  <a:schemeClr val="tx1"/>
                </a:solidFill>
                <a:effectLst/>
                <a:uLnTx/>
                <a:uFillTx/>
                <a:latin typeface="+mn-lt"/>
                <a:ea typeface="+mn-ea"/>
                <a:cs typeface="+mn-cs"/>
              </a:rPr>
            </a:br>
            <a:r>
              <a:rPr kumimoji="0" lang="it-IT" sz="1400" b="1" i="0" u="none" strike="noStrike" kern="1200" cap="none" spc="0" normalizeH="0" baseline="0" noProof="0" smtClean="0">
                <a:ln>
                  <a:noFill/>
                </a:ln>
                <a:solidFill>
                  <a:schemeClr val="tx1"/>
                </a:solidFill>
                <a:effectLst/>
                <a:uLnTx/>
                <a:uFillTx/>
                <a:latin typeface="+mn-lt"/>
                <a:ea typeface="+mn-ea"/>
                <a:cs typeface="+mn-cs"/>
              </a:rPr>
              <a:t>(Codice identificativo progetto: PON03PE_00159_7)</a:t>
            </a:r>
            <a:endParaRPr kumimoji="0" lang="it-IT"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3073" name="Rectangle 1"/>
          <p:cNvSpPr>
            <a:spLocks noChangeArrowheads="1"/>
          </p:cNvSpPr>
          <p:nvPr/>
        </p:nvSpPr>
        <p:spPr bwMode="auto">
          <a:xfrm>
            <a:off x="1835696" y="2420888"/>
            <a:ext cx="6408712" cy="1354071"/>
          </a:xfrm>
          <a:prstGeom prst="rect">
            <a:avLst/>
          </a:prstGeom>
          <a:noFill/>
          <a:ln w="9525">
            <a:noFill/>
            <a:miter lim="800000"/>
            <a:headEnd/>
            <a:tailEnd/>
          </a:ln>
          <a:effectLst/>
        </p:spPr>
        <p:txBody>
          <a:bodyPr vert="horz" wrap="square" lIns="91440" tIns="304704" rIns="91440" bIns="152352"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2000" b="1" i="1" u="none" strike="noStrike" cap="none" normalizeH="0" baseline="0" dirty="0" smtClean="0">
                <a:ln>
                  <a:noFill/>
                </a:ln>
                <a:solidFill>
                  <a:schemeClr val="bg2">
                    <a:lumMod val="50000"/>
                  </a:schemeClr>
                </a:solidFill>
                <a:effectLst>
                  <a:outerShdw blurRad="38100" dist="38100" dir="2700000" algn="tl">
                    <a:srgbClr val="000000">
                      <a:alpha val="43137"/>
                    </a:srgbClr>
                  </a:outerShdw>
                </a:effectLst>
                <a:latin typeface="Arial" pitchFamily="34" charset="0"/>
                <a:ea typeface="Times New Roman" pitchFamily="18" charset="0"/>
                <a:cs typeface="Times New Roman" pitchFamily="18" charset="0"/>
              </a:rPr>
              <a:t>Caratterizzazione meccanica in condizioni statiche e dinamiche dei materiali compositi</a:t>
            </a:r>
            <a:endParaRPr kumimoji="0" lang="it-IT" sz="2000" b="1" i="0" u="none" strike="noStrike" cap="none" normalizeH="0" baseline="0" dirty="0" smtClean="0">
              <a:ln>
                <a:noFill/>
              </a:ln>
              <a:solidFill>
                <a:schemeClr val="bg2">
                  <a:lumMod val="50000"/>
                </a:schemeClr>
              </a:solidFill>
              <a:effectLst>
                <a:outerShdw blurRad="38100" dist="38100" dir="2700000" algn="tl">
                  <a:srgbClr val="000000">
                    <a:alpha val="43137"/>
                  </a:srgbClr>
                </a:outerShdw>
              </a:effectLst>
              <a:latin typeface="Arial"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bg2">
                  <a:lumMod val="50000"/>
                </a:schemeClr>
              </a:solidFill>
              <a:effectLst>
                <a:outerShdw blurRad="38100" dist="38100" dir="2700000" algn="tl">
                  <a:srgbClr val="000000">
                    <a:alpha val="43137"/>
                  </a:srgbClr>
                </a:outerShdw>
              </a:effectLst>
              <a:latin typeface="Arial" pitchFamily="34" charset="0"/>
              <a:cs typeface="Arial" pitchFamily="34" charset="0"/>
            </a:endParaRPr>
          </a:p>
        </p:txBody>
      </p:sp>
      <p:sp>
        <p:nvSpPr>
          <p:cNvPr id="12" name="CasellaDiTesto 11"/>
          <p:cNvSpPr txBox="1"/>
          <p:nvPr/>
        </p:nvSpPr>
        <p:spPr>
          <a:xfrm>
            <a:off x="1259632" y="3429000"/>
            <a:ext cx="1800200" cy="369332"/>
          </a:xfrm>
          <a:prstGeom prst="rect">
            <a:avLst/>
          </a:prstGeom>
          <a:noFill/>
        </p:spPr>
        <p:txBody>
          <a:bodyPr wrap="square" rtlCol="0">
            <a:spAutoFit/>
          </a:bodyPr>
          <a:lstStyle/>
          <a:p>
            <a:r>
              <a:rPr lang="it-IT" b="1" u="sng" dirty="0" err="1" smtClean="0"/>
              <a:t>Abstract</a:t>
            </a:r>
            <a:endParaRPr lang="it-IT" b="1" u="sng" dirty="0"/>
          </a:p>
        </p:txBody>
      </p:sp>
      <p:sp>
        <p:nvSpPr>
          <p:cNvPr id="13" name="CasellaDiTesto 12"/>
          <p:cNvSpPr txBox="1"/>
          <p:nvPr/>
        </p:nvSpPr>
        <p:spPr>
          <a:xfrm>
            <a:off x="1223120" y="3789040"/>
            <a:ext cx="7741368" cy="3231654"/>
          </a:xfrm>
          <a:prstGeom prst="rect">
            <a:avLst/>
          </a:prstGeom>
          <a:noFill/>
        </p:spPr>
        <p:txBody>
          <a:bodyPr wrap="square" rtlCol="0">
            <a:spAutoFit/>
          </a:bodyPr>
          <a:lstStyle/>
          <a:p>
            <a:pPr algn="just"/>
            <a:r>
              <a:rPr lang="it-IT" sz="1600" dirty="0" smtClean="0"/>
              <a:t>La molteplicità dei materiali disponibili richiede necessariamente una crescente specializzazione dell’ingegnere in campi settoriali, al fine di garantire il soddisfacimento complessivo delle prestazioni richieste. Il punto di arrivo di questa ricerca è la filosofia del “</a:t>
            </a:r>
            <a:r>
              <a:rPr lang="it-IT" sz="1600" i="1" dirty="0" smtClean="0"/>
              <a:t>materiale su misura” </a:t>
            </a:r>
            <a:r>
              <a:rPr lang="it-IT" sz="1600" dirty="0" smtClean="0"/>
              <a:t>e, quindi, della “</a:t>
            </a:r>
            <a:r>
              <a:rPr lang="it-IT" sz="1600" i="1" dirty="0" smtClean="0"/>
              <a:t>progettazione ad hoc”</a:t>
            </a:r>
            <a:r>
              <a:rPr lang="it-IT" sz="1600" dirty="0" smtClean="0"/>
              <a:t>. Alla luce di queste considerazioni si può asserire che i materiali compositi rappresentano proprio l'archetipo di questo nuovo concetto di progettazione.</a:t>
            </a:r>
          </a:p>
          <a:p>
            <a:pPr algn="just"/>
            <a:r>
              <a:rPr lang="it-IT" sz="1600" dirty="0" smtClean="0"/>
              <a:t>La più importante caratteristica dei materiali compositi è che possono essere progettati e preparati partendo da opportuni componenti in modo tale da ottenere le proprietà finali desiderate. La progettualità costituisce senz’altro la caratteristica più "stimolante" di un materiale composito, unico tipo di materiale che può essere prodotto nella forma definitiva e con le proprietà volute mentre viene prodotto.</a:t>
            </a:r>
          </a:p>
          <a:p>
            <a:pPr algn="just"/>
            <a:endParaRPr lang="it-IT" sz="1400" dirty="0" smtClean="0"/>
          </a:p>
          <a:p>
            <a:pPr algn="just"/>
            <a:endParaRPr lang="it-IT"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1547664" y="188640"/>
            <a:ext cx="6696744" cy="677108"/>
          </a:xfrm>
          <a:prstGeom prst="rect">
            <a:avLst/>
          </a:prstGeom>
          <a:noFill/>
        </p:spPr>
        <p:txBody>
          <a:bodyPr wrap="square" rtlCol="0">
            <a:spAutoFit/>
          </a:bodyPr>
          <a:lstStyle/>
          <a:p>
            <a:pPr algn="ctr"/>
            <a:r>
              <a:rPr lang="it-IT" sz="1000" dirty="0" smtClean="0"/>
              <a:t>Avviso n. 713/Ric. del 29/10/2010 - Titolo III - "Creazione di nuovi Distretti e/o nuove Aggregazioni Pubblico - Private "</a:t>
            </a:r>
            <a:br>
              <a:rPr lang="it-IT" sz="1000" dirty="0" smtClean="0"/>
            </a:br>
            <a:r>
              <a:rPr lang="it-IT" sz="1000" dirty="0" smtClean="0"/>
              <a:t>Intervento di formazione PON03PE_00159_7</a:t>
            </a:r>
            <a:r>
              <a:rPr lang="it-IT" dirty="0" smtClean="0"/>
              <a:t/>
            </a:r>
            <a:br>
              <a:rPr lang="it-IT" dirty="0" smtClean="0"/>
            </a:br>
            <a:r>
              <a:rPr lang="it-IT" dirty="0" smtClean="0"/>
              <a:t> </a:t>
            </a:r>
            <a:endParaRPr lang="it-IT" dirty="0"/>
          </a:p>
        </p:txBody>
      </p:sp>
      <p:pic>
        <p:nvPicPr>
          <p:cNvPr id="5" name="Immagine 4"/>
          <p:cNvPicPr/>
          <p:nvPr/>
        </p:nvPicPr>
        <p:blipFill>
          <a:blip r:embed="rId2" cstate="print"/>
          <a:srcRect/>
          <a:stretch>
            <a:fillRect/>
          </a:stretch>
        </p:blipFill>
        <p:spPr bwMode="auto">
          <a:xfrm>
            <a:off x="1187624" y="692696"/>
            <a:ext cx="1285875" cy="852805"/>
          </a:xfrm>
          <a:prstGeom prst="rect">
            <a:avLst/>
          </a:prstGeom>
          <a:noFill/>
        </p:spPr>
      </p:pic>
      <p:pic>
        <p:nvPicPr>
          <p:cNvPr id="6" name="Immagine 5" descr="PAC"/>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55776" y="692696"/>
            <a:ext cx="1019175" cy="371475"/>
          </a:xfrm>
          <a:prstGeom prst="rect">
            <a:avLst/>
          </a:prstGeom>
          <a:noFill/>
          <a:ln>
            <a:noFill/>
          </a:ln>
          <a:extLst/>
        </p:spPr>
      </p:pic>
      <p:pic>
        <p:nvPicPr>
          <p:cNvPr id="7" name="Immagine 6"/>
          <p:cNvPicPr/>
          <p:nvPr/>
        </p:nvPicPr>
        <p:blipFill>
          <a:blip r:embed="rId4" cstate="print"/>
          <a:srcRect/>
          <a:stretch>
            <a:fillRect/>
          </a:stretch>
        </p:blipFill>
        <p:spPr bwMode="auto">
          <a:xfrm>
            <a:off x="3995936" y="692696"/>
            <a:ext cx="1247775" cy="600710"/>
          </a:xfrm>
          <a:prstGeom prst="rect">
            <a:avLst/>
          </a:prstGeom>
          <a:noFill/>
        </p:spPr>
      </p:pic>
      <p:pic>
        <p:nvPicPr>
          <p:cNvPr id="8" name="Immagine 7"/>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436096" y="692696"/>
            <a:ext cx="1057275" cy="552450"/>
          </a:xfrm>
          <a:prstGeom prst="rect">
            <a:avLst/>
          </a:prstGeom>
          <a:noFill/>
          <a:ln>
            <a:noFill/>
          </a:ln>
          <a:extLst/>
        </p:spPr>
      </p:pic>
      <p:pic>
        <p:nvPicPr>
          <p:cNvPr id="9" name="Immagine 8" descr="Ministro per la Coesione Territoriale"/>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04248" y="692696"/>
            <a:ext cx="1743075" cy="295275"/>
          </a:xfrm>
          <a:prstGeom prst="rect">
            <a:avLst/>
          </a:prstGeom>
          <a:noFill/>
          <a:ln>
            <a:noFill/>
          </a:ln>
        </p:spPr>
      </p:pic>
      <p:sp>
        <p:nvSpPr>
          <p:cNvPr id="10" name="Sottotitolo 2"/>
          <p:cNvSpPr txBox="1">
            <a:spLocks/>
          </p:cNvSpPr>
          <p:nvPr/>
        </p:nvSpPr>
        <p:spPr>
          <a:xfrm>
            <a:off x="1187624" y="1628800"/>
            <a:ext cx="7956376" cy="766936"/>
          </a:xfrm>
          <a:prstGeom prst="rect">
            <a:avLst/>
          </a:prstGeom>
        </p:spPr>
        <p:txBody>
          <a:bodyPr>
            <a:normAutofit/>
          </a:bodyPr>
          <a:lstStyle/>
          <a:p>
            <a:pPr marL="365760" marR="0" lvl="0" indent="-283464" algn="ctr" defTabSz="914400" rtl="0" eaLnBrk="1" fontAlgn="auto" latinLnBrk="0" hangingPunct="1">
              <a:lnSpc>
                <a:spcPct val="100000"/>
              </a:lnSpc>
              <a:spcBef>
                <a:spcPts val="600"/>
              </a:spcBef>
              <a:spcAft>
                <a:spcPts val="0"/>
              </a:spcAft>
              <a:buClr>
                <a:schemeClr val="accent1"/>
              </a:buClr>
              <a:buSzPct val="80000"/>
              <a:buFont typeface="Wingdings 2"/>
              <a:buChar char=""/>
              <a:tabLst/>
              <a:defRPr/>
            </a:pPr>
            <a:r>
              <a:rPr kumimoji="0" lang="it-IT" sz="1400" b="1" i="0" u="none" strike="noStrike" kern="1200" cap="none" spc="0" normalizeH="0" baseline="0" noProof="0" dirty="0" smtClean="0">
                <a:ln>
                  <a:noFill/>
                </a:ln>
                <a:solidFill>
                  <a:schemeClr val="tx1"/>
                </a:solidFill>
                <a:effectLst/>
                <a:uLnTx/>
                <a:uFillTx/>
                <a:latin typeface="+mn-lt"/>
                <a:ea typeface="+mn-ea"/>
                <a:cs typeface="+mn-cs"/>
              </a:rPr>
              <a:t>“Formazione di ricercatori per la fabbricazione e la progettazione di materiali compositi e materiali compositi ibridi per il settore automobilistico” </a:t>
            </a:r>
            <a:r>
              <a:rPr kumimoji="0" lang="it-IT" sz="1400" b="1" i="0" u="none" strike="noStrike" kern="1200" cap="none" spc="0" normalizeH="0" baseline="0" noProof="0" dirty="0" err="1" smtClean="0">
                <a:ln>
                  <a:noFill/>
                </a:ln>
                <a:solidFill>
                  <a:schemeClr val="tx1"/>
                </a:solidFill>
                <a:effectLst/>
                <a:uLnTx/>
                <a:uFillTx/>
                <a:latin typeface="+mn-lt"/>
                <a:ea typeface="+mn-ea"/>
                <a:cs typeface="+mn-cs"/>
              </a:rPr>
              <a:t>HY_COMPO</a:t>
            </a:r>
            <a:r>
              <a:rPr kumimoji="0" lang="it-IT" sz="1400" b="0" i="0" u="none" strike="noStrike" kern="1200" cap="none" spc="0" normalizeH="0" baseline="0" noProof="0" dirty="0" smtClean="0">
                <a:ln>
                  <a:noFill/>
                </a:ln>
                <a:solidFill>
                  <a:schemeClr val="tx1"/>
                </a:solidFill>
                <a:effectLst/>
                <a:uLnTx/>
                <a:uFillTx/>
                <a:latin typeface="+mn-lt"/>
                <a:ea typeface="+mn-ea"/>
                <a:cs typeface="+mn-cs"/>
              </a:rPr>
              <a:t/>
            </a:r>
            <a:br>
              <a:rPr kumimoji="0" lang="it-IT" sz="1400" b="0" i="0" u="none" strike="noStrike" kern="1200" cap="none" spc="0" normalizeH="0" baseline="0" noProof="0" dirty="0" smtClean="0">
                <a:ln>
                  <a:noFill/>
                </a:ln>
                <a:solidFill>
                  <a:schemeClr val="tx1"/>
                </a:solidFill>
                <a:effectLst/>
                <a:uLnTx/>
                <a:uFillTx/>
                <a:latin typeface="+mn-lt"/>
                <a:ea typeface="+mn-ea"/>
                <a:cs typeface="+mn-cs"/>
              </a:rPr>
            </a:br>
            <a:r>
              <a:rPr kumimoji="0" lang="it-IT" sz="1400" b="1" i="0" u="none" strike="noStrike" kern="1200" cap="none" spc="0" normalizeH="0" baseline="0" noProof="0" dirty="0" smtClean="0">
                <a:ln>
                  <a:noFill/>
                </a:ln>
                <a:solidFill>
                  <a:schemeClr val="tx1"/>
                </a:solidFill>
                <a:effectLst/>
                <a:uLnTx/>
                <a:uFillTx/>
                <a:latin typeface="+mn-lt"/>
                <a:ea typeface="+mn-ea"/>
                <a:cs typeface="+mn-cs"/>
              </a:rPr>
              <a:t>(Codice identificativo progetto: PON03PE_00159_7)</a:t>
            </a:r>
            <a:endParaRPr kumimoji="0" lang="it-IT" sz="1400" b="0" i="0" u="none" strike="noStrike" kern="1200" cap="none" spc="0" normalizeH="0" baseline="0" noProof="0" dirty="0">
              <a:ln>
                <a:noFill/>
              </a:ln>
              <a:solidFill>
                <a:schemeClr val="tx1"/>
              </a:solidFill>
              <a:effectLst/>
              <a:uLnTx/>
              <a:uFillTx/>
              <a:latin typeface="+mn-lt"/>
              <a:ea typeface="+mn-ea"/>
              <a:cs typeface="+mn-cs"/>
            </a:endParaRPr>
          </a:p>
        </p:txBody>
      </p:sp>
      <p:sp>
        <p:nvSpPr>
          <p:cNvPr id="12" name="CasellaDiTesto 11"/>
          <p:cNvSpPr txBox="1"/>
          <p:nvPr/>
        </p:nvSpPr>
        <p:spPr>
          <a:xfrm>
            <a:off x="1187624" y="2579906"/>
            <a:ext cx="7704856" cy="4278094"/>
          </a:xfrm>
          <a:prstGeom prst="rect">
            <a:avLst/>
          </a:prstGeom>
          <a:noFill/>
        </p:spPr>
        <p:txBody>
          <a:bodyPr wrap="square" rtlCol="0">
            <a:spAutoFit/>
          </a:bodyPr>
          <a:lstStyle/>
          <a:p>
            <a:pPr algn="just"/>
            <a:r>
              <a:rPr lang="it-IT" sz="1600" dirty="0" smtClean="0"/>
              <a:t>Lo stage svolto presso il Dipartimento di Ingegneria Chimica, dei Materiali, e della Produzione Industriale (</a:t>
            </a:r>
            <a:r>
              <a:rPr lang="it-IT" sz="1600" dirty="0" err="1" smtClean="0"/>
              <a:t>DICMaPI</a:t>
            </a:r>
            <a:r>
              <a:rPr lang="it-IT" sz="1600" dirty="0" smtClean="0"/>
              <a:t>), nell’ambito del progetto </a:t>
            </a:r>
            <a:r>
              <a:rPr lang="it-IT" sz="1600" dirty="0" err="1" smtClean="0"/>
              <a:t>HY_COMPO</a:t>
            </a:r>
            <a:r>
              <a:rPr lang="it-IT" sz="1600" dirty="0" smtClean="0"/>
              <a:t>, durante il quale ho avuto modo di collaborare alle attività sperimentali di laboratorio, mi ha dato la possibilità di sviluppare capacità di analisi critica, conferendomi autonomia nello studio, nelle procedure di caratterizzazione meccanica dei materiali compositi e nell’analisi dei risultati. In particolare, durante la fase di stage, ho approfondito le seguenti tematiche: studio del fenomeno dell’impatto, prove di compressione post impatto (CAI), analisi del danno e misure d’indentazione e analisi FEM in condizioni di trazione biassiale.</a:t>
            </a:r>
          </a:p>
          <a:p>
            <a:pPr algn="just"/>
            <a:r>
              <a:rPr lang="it-IT" sz="1600" dirty="0" smtClean="0"/>
              <a:t>Dopo vari approfondimenti bibliografici sull’impatto nei materiali compositi, è stata eseguita l’attività sperimentale in laboratorio consistente in una campagna prove su provini in </a:t>
            </a:r>
            <a:r>
              <a:rPr lang="it-IT" sz="1600" dirty="0" err="1" smtClean="0"/>
              <a:t>carboresina</a:t>
            </a:r>
            <a:r>
              <a:rPr lang="it-IT" sz="1600" dirty="0" smtClean="0"/>
              <a:t> su una macchina del tipo </a:t>
            </a:r>
            <a:r>
              <a:rPr lang="it-IT" sz="1600" dirty="0" err="1" smtClean="0"/>
              <a:t>Fractovis</a:t>
            </a:r>
            <a:r>
              <a:rPr lang="it-IT" sz="1600" dirty="0" smtClean="0"/>
              <a:t> a caduta di peso.</a:t>
            </a:r>
          </a:p>
          <a:p>
            <a:pPr algn="just"/>
            <a:r>
              <a:rPr lang="it-IT" sz="1600" dirty="0" smtClean="0"/>
              <a:t>Successivamente, sui provini impattati, è stata realizzata l’analisi del danno e la rilevazione delle misure di indentazione mediante il microscopio confocale </a:t>
            </a:r>
            <a:r>
              <a:rPr lang="it-IT" sz="1600" dirty="0" err="1" smtClean="0"/>
              <a:t>Leica</a:t>
            </a:r>
            <a:r>
              <a:rPr lang="it-IT" sz="1600" dirty="0" smtClean="0"/>
              <a:t> DCM3D.</a:t>
            </a:r>
          </a:p>
          <a:p>
            <a:pPr algn="just"/>
            <a:r>
              <a:rPr lang="it-IT" sz="1600" dirty="0" smtClean="0"/>
              <a:t>Infine,  è stata condotta un’analisi FEM in condizioni di trazione biassiale per la progettazione della geometria ottimale di un provino cruciforme.</a:t>
            </a:r>
          </a:p>
          <a:p>
            <a:pPr algn="just"/>
            <a:endParaRPr lang="it-IT" sz="1400" dirty="0" smtClean="0"/>
          </a:p>
          <a:p>
            <a:endParaRPr lang="it-IT"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241</TotalTime>
  <Words>575</Words>
  <Application>Microsoft Office PowerPoint</Application>
  <PresentationFormat>Presentazione su schermo (4:3)</PresentationFormat>
  <Paragraphs>24</Paragraphs>
  <Slides>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vt:i4>
      </vt:variant>
    </vt:vector>
  </HeadingPairs>
  <TitlesOfParts>
    <vt:vector size="9" baseType="lpstr">
      <vt:lpstr>Arial</vt:lpstr>
      <vt:lpstr>Gill Sans MT</vt:lpstr>
      <vt:lpstr>Times New Roman</vt:lpstr>
      <vt:lpstr>Verdana</vt:lpstr>
      <vt:lpstr>Wingdings 2</vt:lpstr>
      <vt:lpstr>Solstizio</vt:lpstr>
      <vt:lpstr>Presentazione standard di PowerPoint</vt:lpstr>
      <vt:lpstr>Presentazione standard di PowerPoint</vt:lpstr>
      <vt:lpstr>Presentazione standard di PowerPoint</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dc:creator>
  <cp:lastModifiedBy>CeRICT scrl</cp:lastModifiedBy>
  <cp:revision>24</cp:revision>
  <dcterms:created xsi:type="dcterms:W3CDTF">2016-10-18T17:29:35Z</dcterms:created>
  <dcterms:modified xsi:type="dcterms:W3CDTF">2016-10-19T11:25:14Z</dcterms:modified>
</cp:coreProperties>
</file>