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1BF8C-4A2A-4629-A54E-E5A8ED3457A3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B64F-2ECE-4313-A16F-4AA66FA86D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23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1BF8C-4A2A-4629-A54E-E5A8ED3457A3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B64F-2ECE-4313-A16F-4AA66FA86D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2450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1BF8C-4A2A-4629-A54E-E5A8ED3457A3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B64F-2ECE-4313-A16F-4AA66FA86D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4700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1BF8C-4A2A-4629-A54E-E5A8ED3457A3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B64F-2ECE-4313-A16F-4AA66FA86D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7254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1BF8C-4A2A-4629-A54E-E5A8ED3457A3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B64F-2ECE-4313-A16F-4AA66FA86D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89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1BF8C-4A2A-4629-A54E-E5A8ED3457A3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B64F-2ECE-4313-A16F-4AA66FA86D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2143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1BF8C-4A2A-4629-A54E-E5A8ED3457A3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B64F-2ECE-4313-A16F-4AA66FA86D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053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1BF8C-4A2A-4629-A54E-E5A8ED3457A3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B64F-2ECE-4313-A16F-4AA66FA86D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1786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1BF8C-4A2A-4629-A54E-E5A8ED3457A3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B64F-2ECE-4313-A16F-4AA66FA86D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2053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1BF8C-4A2A-4629-A54E-E5A8ED3457A3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B64F-2ECE-4313-A16F-4AA66FA86D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1355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1BF8C-4A2A-4629-A54E-E5A8ED3457A3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B64F-2ECE-4313-A16F-4AA66FA86D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8125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1BF8C-4A2A-4629-A54E-E5A8ED3457A3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8B64F-2ECE-4313-A16F-4AA66FA86D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6323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2.png"/><Relationship Id="rId7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iff"/><Relationship Id="rId3" Type="http://schemas.openxmlformats.org/officeDocument/2006/relationships/image" Target="../media/image2.png"/><Relationship Id="rId7" Type="http://schemas.openxmlformats.org/officeDocument/2006/relationships/image" Target="../media/image10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3.tiff"/><Relationship Id="rId4" Type="http://schemas.openxmlformats.org/officeDocument/2006/relationships/image" Target="../media/image3.jpeg"/><Relationship Id="rId9" Type="http://schemas.openxmlformats.org/officeDocument/2006/relationships/image" Target="../media/image1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8062664" cy="1611610"/>
          </a:xfrm>
        </p:spPr>
        <p:txBody>
          <a:bodyPr>
            <a:normAutofit/>
          </a:bodyPr>
          <a:lstStyle/>
          <a:p>
            <a:r>
              <a:rPr lang="it-IT" sz="2400" b="1" dirty="0"/>
              <a:t>“MODISTA  - Esperti in Monitoraggio delle Infrastrutture Ferroviarie” PON03PE_00159_6</a:t>
            </a:r>
            <a:r>
              <a:rPr lang="it-IT" sz="2400" dirty="0"/>
              <a:t/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06239" y="2564904"/>
            <a:ext cx="6558248" cy="3600400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Gennaro De Biase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Nato a Mugnano di Napoli il 07/06/1984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Laurea Triennale in Ingegneria Elettrica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Studente Laurea Specialistica in Ingegneria Elettrica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Borsa di studio per il progetto MODISTA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Stage di formazione in ANSALDO STS presso l’ente INNOVATION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t-IT" sz="2000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it-IT" sz="20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053" name="Immagin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59544"/>
            <a:ext cx="1247775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magin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9544"/>
            <a:ext cx="1285875" cy="85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Immagine 7" descr="PA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69166"/>
            <a:ext cx="10160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Immagin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61938"/>
            <a:ext cx="1054100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Immagine 8" descr="Ministro per la Coesione Territorial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04668"/>
            <a:ext cx="174307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130300" y="3571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C:\Users\Gennaro\Desktop\fotoMIA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563" b="10316"/>
          <a:stretch/>
        </p:blipFill>
        <p:spPr bwMode="auto">
          <a:xfrm>
            <a:off x="251520" y="2420888"/>
            <a:ext cx="2154719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248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728315"/>
            <a:ext cx="9144000" cy="1301006"/>
          </a:xfrm>
        </p:spPr>
        <p:txBody>
          <a:bodyPr>
            <a:normAutofit/>
          </a:bodyPr>
          <a:lstStyle/>
          <a:p>
            <a:r>
              <a:rPr lang="it-IT" sz="2000" b="1" u="sng" dirty="0" smtClean="0"/>
              <a:t>Attività di stage presso l’ente </a:t>
            </a:r>
            <a:r>
              <a:rPr lang="it-IT" sz="2000" b="1" u="sng" dirty="0" err="1" smtClean="0"/>
              <a:t>Innovation</a:t>
            </a:r>
            <a:r>
              <a:rPr lang="it-IT" sz="2000" b="1" u="sng" dirty="0" smtClean="0"/>
              <a:t> di ANSALDO STS</a:t>
            </a:r>
            <a:r>
              <a:rPr lang="it-IT" sz="2000" b="1" dirty="0" smtClean="0"/>
              <a:t>.</a:t>
            </a:r>
            <a:endParaRPr lang="it-IT" sz="2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" y="1700808"/>
            <a:ext cx="9144000" cy="5157192"/>
          </a:xfrm>
        </p:spPr>
        <p:txBody>
          <a:bodyPr>
            <a:normAutofit/>
          </a:bodyPr>
          <a:lstStyle/>
          <a:p>
            <a:pPr lvl="0"/>
            <a:r>
              <a:rPr lang="it-IT" sz="1600" dirty="0"/>
              <a:t>Analisi del capitolato tecnico di progetto e studio dei </a:t>
            </a:r>
            <a:r>
              <a:rPr lang="it-IT" sz="1600" dirty="0" smtClean="0"/>
              <a:t>deliverable;</a:t>
            </a:r>
          </a:p>
          <a:p>
            <a:pPr lvl="0"/>
            <a:r>
              <a:rPr lang="it-IT" sz="1600" dirty="0"/>
              <a:t>Ricerca e studio di articoli scientifici</a:t>
            </a:r>
            <a:r>
              <a:rPr lang="it-IT" sz="1600" dirty="0" smtClean="0"/>
              <a:t>;</a:t>
            </a:r>
            <a:endParaRPr lang="it-IT" sz="1600" dirty="0"/>
          </a:p>
          <a:p>
            <a:pPr lvl="0"/>
            <a:r>
              <a:rPr lang="it-IT" sz="1600" dirty="0"/>
              <a:t>Studio </a:t>
            </a:r>
            <a:r>
              <a:rPr lang="it-IT" sz="1600" dirty="0" smtClean="0"/>
              <a:t>su sensori e Wireless Sensor Networks (</a:t>
            </a:r>
            <a:r>
              <a:rPr lang="it-IT" sz="1600" dirty="0" err="1" smtClean="0"/>
              <a:t>WSNs</a:t>
            </a:r>
            <a:r>
              <a:rPr lang="it-IT" sz="1600" dirty="0" smtClean="0"/>
              <a:t>);</a:t>
            </a:r>
          </a:p>
          <a:p>
            <a:pPr lvl="0"/>
            <a:r>
              <a:rPr lang="it-IT" sz="1600" dirty="0"/>
              <a:t>Definizione </a:t>
            </a:r>
            <a:r>
              <a:rPr lang="it-IT" sz="1600" dirty="0" smtClean="0"/>
              <a:t>e dimensionamento dei componenti del sistema di misura per i test in campo</a:t>
            </a:r>
            <a:r>
              <a:rPr lang="it-IT" sz="1600" b="1" dirty="0" smtClean="0"/>
              <a:t>;</a:t>
            </a:r>
          </a:p>
        </p:txBody>
      </p:sp>
      <p:pic>
        <p:nvPicPr>
          <p:cNvPr id="9" name="Immagin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28240"/>
            <a:ext cx="1247775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magin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8240"/>
            <a:ext cx="1285875" cy="85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magine 7" descr="PA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37862"/>
            <a:ext cx="10160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magin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30634"/>
            <a:ext cx="1054100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magine 8" descr="Ministro per la Coesione Territorial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73364"/>
            <a:ext cx="174307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magine 13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0" y="3429000"/>
            <a:ext cx="4246612" cy="3066851"/>
          </a:xfrm>
          <a:prstGeom prst="rect">
            <a:avLst/>
          </a:prstGeom>
        </p:spPr>
      </p:pic>
      <p:pic>
        <p:nvPicPr>
          <p:cNvPr id="15" name="Immagine 14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3" r="25268" b="11419"/>
          <a:stretch/>
        </p:blipFill>
        <p:spPr bwMode="auto">
          <a:xfrm>
            <a:off x="4716016" y="3477669"/>
            <a:ext cx="4056633" cy="13716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Immagine 15"/>
          <p:cNvPicPr/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343" b="37245"/>
          <a:stretch/>
        </p:blipFill>
        <p:spPr bwMode="auto">
          <a:xfrm>
            <a:off x="4716016" y="4962425"/>
            <a:ext cx="4320000" cy="136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5031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97112"/>
            <a:ext cx="9144000" cy="5960888"/>
          </a:xfrm>
        </p:spPr>
        <p:txBody>
          <a:bodyPr>
            <a:normAutofit/>
          </a:bodyPr>
          <a:lstStyle/>
          <a:p>
            <a:r>
              <a:rPr lang="it-IT" sz="1600" b="1" dirty="0" smtClean="0"/>
              <a:t>Attività </a:t>
            </a:r>
            <a:r>
              <a:rPr lang="it-IT" sz="1600" b="1" dirty="0"/>
              <a:t>di  laboratorio e su campo ai fini dell’applicabilità delle green </a:t>
            </a:r>
            <a:r>
              <a:rPr lang="it-IT" sz="1600" b="1" dirty="0" smtClean="0"/>
              <a:t>technologies</a:t>
            </a:r>
          </a:p>
          <a:p>
            <a:pPr marL="0" indent="0">
              <a:buNone/>
            </a:pPr>
            <a:r>
              <a:rPr lang="it-IT" sz="1500" dirty="0" smtClean="0"/>
              <a:t>Validazione </a:t>
            </a:r>
            <a:r>
              <a:rPr lang="it-IT" sz="1500" dirty="0"/>
              <a:t>in laboratorio </a:t>
            </a:r>
            <a:r>
              <a:rPr lang="it-IT" sz="1500" dirty="0" smtClean="0"/>
              <a:t>delle </a:t>
            </a:r>
            <a:r>
              <a:rPr lang="it-IT" sz="1500" dirty="0"/>
              <a:t>caratteristiche </a:t>
            </a:r>
            <a:r>
              <a:rPr lang="it-IT" sz="1500" dirty="0" smtClean="0"/>
              <a:t>dell’</a:t>
            </a:r>
            <a:r>
              <a:rPr lang="it-IT" sz="1500" dirty="0" err="1" smtClean="0"/>
              <a:t>harvester</a:t>
            </a:r>
            <a:r>
              <a:rPr lang="it-IT" sz="1500" dirty="0" smtClean="0"/>
              <a:t> </a:t>
            </a:r>
            <a:r>
              <a:rPr lang="it-IT" sz="1500" dirty="0"/>
              <a:t>piezoelettrico </a:t>
            </a:r>
            <a:r>
              <a:rPr lang="it-IT" sz="1500" dirty="0" err="1"/>
              <a:t>Midè</a:t>
            </a:r>
            <a:r>
              <a:rPr lang="it-IT" sz="1500" dirty="0"/>
              <a:t> 4011 (misure effettuate pressi i laboratori della SUN da Giugno a Luglio 2016). </a:t>
            </a:r>
          </a:p>
          <a:p>
            <a:pPr marL="0" indent="0">
              <a:buNone/>
            </a:pPr>
            <a:r>
              <a:rPr lang="it-IT" sz="1600" dirty="0"/>
              <a:t>Le </a:t>
            </a:r>
            <a:r>
              <a:rPr lang="it-IT" sz="1500" dirty="0"/>
              <a:t>attività</a:t>
            </a:r>
            <a:r>
              <a:rPr lang="it-IT" sz="1600" dirty="0"/>
              <a:t> sono state articolate nelle seguenti fasi:</a:t>
            </a:r>
          </a:p>
          <a:p>
            <a:pPr marL="432000">
              <a:buFont typeface="+mj-lt"/>
              <a:buAutoNum type="arabicPeriod"/>
            </a:pPr>
            <a:r>
              <a:rPr lang="it-IT" sz="1300" dirty="0"/>
              <a:t>In primo luogo è stata svolta un’attività per la caratterizzazione completa della sorgente (shaker) in condizioni sinusoidali;</a:t>
            </a:r>
          </a:p>
          <a:p>
            <a:pPr marL="432000">
              <a:buFont typeface="+mj-lt"/>
              <a:buAutoNum type="arabicPeriod"/>
            </a:pPr>
            <a:r>
              <a:rPr lang="it-IT" sz="1300" dirty="0"/>
              <a:t>In seguito sono state eseguite le misure per caratterizzazione del </a:t>
            </a:r>
            <a:r>
              <a:rPr lang="it-IT" sz="1300" dirty="0" err="1"/>
              <a:t>harvester</a:t>
            </a:r>
            <a:r>
              <a:rPr lang="it-IT" sz="1300" dirty="0"/>
              <a:t> piezoelettrico in condizioni standard;</a:t>
            </a:r>
          </a:p>
          <a:p>
            <a:pPr marL="432000">
              <a:buFont typeface="+mj-lt"/>
              <a:buAutoNum type="arabicPeriod"/>
            </a:pPr>
            <a:r>
              <a:rPr lang="it-IT" sz="1300" dirty="0"/>
              <a:t>Infine è stata espletata la caratterizzazione del </a:t>
            </a:r>
            <a:r>
              <a:rPr lang="it-IT" sz="1300" dirty="0" err="1"/>
              <a:t>harvester</a:t>
            </a:r>
            <a:r>
              <a:rPr lang="it-IT" sz="1300" dirty="0"/>
              <a:t> in condizioni non standard (differenti </a:t>
            </a:r>
            <a:r>
              <a:rPr lang="it-IT" sz="1300" dirty="0" err="1"/>
              <a:t>clamp</a:t>
            </a:r>
            <a:r>
              <a:rPr lang="it-IT" sz="1300" dirty="0"/>
              <a:t> e masse)</a:t>
            </a:r>
          </a:p>
          <a:p>
            <a:pPr marL="0" indent="0">
              <a:buNone/>
            </a:pPr>
            <a:r>
              <a:rPr lang="it-IT" sz="1700" dirty="0" smtClean="0"/>
              <a:t>Per </a:t>
            </a:r>
            <a:r>
              <a:rPr lang="it-IT" sz="1500" dirty="0"/>
              <a:t>quanto</a:t>
            </a:r>
            <a:r>
              <a:rPr lang="it-IT" sz="1700" dirty="0"/>
              <a:t> riguarda il </a:t>
            </a:r>
            <a:r>
              <a:rPr lang="it-IT" sz="1700" dirty="0" err="1"/>
              <a:t>testing</a:t>
            </a:r>
            <a:r>
              <a:rPr lang="it-IT" sz="1700" dirty="0"/>
              <a:t> </a:t>
            </a:r>
            <a:r>
              <a:rPr lang="it-IT" sz="1700" dirty="0" smtClean="0"/>
              <a:t>dell’</a:t>
            </a:r>
            <a:r>
              <a:rPr lang="it-IT" sz="1700" dirty="0" err="1" smtClean="0"/>
              <a:t>harvester</a:t>
            </a:r>
            <a:r>
              <a:rPr lang="it-IT" sz="1700" dirty="0" smtClean="0"/>
              <a:t> eolico</a:t>
            </a:r>
            <a:r>
              <a:rPr lang="it-IT" sz="1700" smtClean="0"/>
              <a:t>, </a:t>
            </a:r>
            <a:r>
              <a:rPr lang="it-IT" sz="1700" smtClean="0"/>
              <a:t>esso è </a:t>
            </a:r>
            <a:r>
              <a:rPr lang="it-IT" sz="1700" dirty="0"/>
              <a:t>stato articolato attraverso i seguenti </a:t>
            </a:r>
            <a:r>
              <a:rPr lang="it-IT" sz="1700" dirty="0" err="1"/>
              <a:t>step</a:t>
            </a:r>
            <a:r>
              <a:rPr lang="it-IT" sz="1700" dirty="0"/>
              <a:t>:</a:t>
            </a:r>
          </a:p>
          <a:p>
            <a:pPr>
              <a:buFont typeface="+mj-lt"/>
              <a:buAutoNum type="arabicPeriod"/>
            </a:pPr>
            <a:r>
              <a:rPr lang="it-IT" sz="1300" dirty="0"/>
              <a:t>Preparazione delle prove: montaggio e controllo dei componenti necessari al funzionamento del </a:t>
            </a:r>
            <a:r>
              <a:rPr lang="it-IT" sz="1300" dirty="0" err="1"/>
              <a:t>harvester</a:t>
            </a:r>
            <a:endParaRPr lang="it-IT" sz="1300" dirty="0"/>
          </a:p>
          <a:p>
            <a:pPr lvl="0">
              <a:buFont typeface="+mj-lt"/>
              <a:buAutoNum type="arabicPeriod"/>
            </a:pPr>
            <a:r>
              <a:rPr lang="it-IT" sz="1300" dirty="0"/>
              <a:t>Esecuzione delle prove: </a:t>
            </a:r>
            <a:r>
              <a:rPr lang="it-IT" sz="1300" dirty="0" smtClean="0"/>
              <a:t>2corse </a:t>
            </a:r>
            <a:r>
              <a:rPr lang="it-IT" sz="1300" dirty="0"/>
              <a:t>a/r Napoli Campi </a:t>
            </a:r>
            <a:r>
              <a:rPr lang="it-IT" sz="1300" dirty="0" smtClean="0"/>
              <a:t>Flegrei-Villa </a:t>
            </a:r>
            <a:r>
              <a:rPr lang="it-IT" sz="1300" dirty="0"/>
              <a:t>Literno, </a:t>
            </a:r>
            <a:r>
              <a:rPr lang="it-IT" sz="1300" dirty="0" smtClean="0"/>
              <a:t>1 corsa </a:t>
            </a:r>
            <a:r>
              <a:rPr lang="it-IT" sz="1300" dirty="0"/>
              <a:t>a/r Napoli-Pomezia</a:t>
            </a:r>
          </a:p>
          <a:p>
            <a:r>
              <a:rPr lang="it-IT" sz="1600" b="1" dirty="0" smtClean="0"/>
              <a:t>Analisi </a:t>
            </a:r>
            <a:r>
              <a:rPr lang="it-IT" sz="1600" b="1" dirty="0"/>
              <a:t>dei dati ricavati dalle prove in </a:t>
            </a:r>
            <a:r>
              <a:rPr lang="it-IT" sz="1600" b="1" dirty="0" smtClean="0"/>
              <a:t>campo</a:t>
            </a:r>
          </a:p>
          <a:p>
            <a:pPr marL="0" indent="0">
              <a:buNone/>
            </a:pPr>
            <a:r>
              <a:rPr lang="it-IT" sz="1500" dirty="0"/>
              <a:t>I dati ricavati dalle prove in </a:t>
            </a:r>
            <a:r>
              <a:rPr lang="it-IT" sz="1500" dirty="0" smtClean="0"/>
              <a:t>campo sono </a:t>
            </a:r>
            <a:r>
              <a:rPr lang="it-IT" sz="1500" dirty="0"/>
              <a:t>stati trattati ed elaborati </a:t>
            </a:r>
            <a:r>
              <a:rPr lang="it-IT" sz="1500" dirty="0" smtClean="0"/>
              <a:t>, tramite un </a:t>
            </a:r>
            <a:r>
              <a:rPr lang="it-IT" sz="1500" dirty="0" err="1" smtClean="0"/>
              <a:t>tool</a:t>
            </a:r>
            <a:r>
              <a:rPr lang="it-IT" sz="1500" dirty="0" smtClean="0"/>
              <a:t> di simulazione di calcolo, al </a:t>
            </a:r>
            <a:r>
              <a:rPr lang="it-IT" sz="1500" dirty="0"/>
              <a:t>fine di trarre delle conclusioni sulla potenza effettiva ricavabile dal sistema di generazione eolica.</a:t>
            </a:r>
            <a:endParaRPr lang="it-IT" sz="1500" b="1" dirty="0"/>
          </a:p>
        </p:txBody>
      </p:sp>
      <p:pic>
        <p:nvPicPr>
          <p:cNvPr id="7" name="Immagin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4624"/>
            <a:ext cx="1247775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magin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4624"/>
            <a:ext cx="1285875" cy="85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magine 7" descr="PA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54246"/>
            <a:ext cx="10160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magin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47018"/>
            <a:ext cx="1054100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magine 8" descr="Ministro per la Coesione Territorial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89748"/>
            <a:ext cx="174307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magine 11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6" r="7118" b="3511"/>
          <a:stretch/>
        </p:blipFill>
        <p:spPr bwMode="auto">
          <a:xfrm>
            <a:off x="197810" y="4365104"/>
            <a:ext cx="3707820" cy="11518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Immagine 12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6" r="4687" b="3511"/>
          <a:stretch/>
        </p:blipFill>
        <p:spPr bwMode="auto">
          <a:xfrm>
            <a:off x="4069581" y="4365103"/>
            <a:ext cx="4697213" cy="11518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Immagine 13"/>
          <p:cNvPicPr/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6" r="5035" b="3511"/>
          <a:stretch/>
        </p:blipFill>
        <p:spPr bwMode="auto">
          <a:xfrm>
            <a:off x="197811" y="5516939"/>
            <a:ext cx="3707819" cy="12821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Immagine 14"/>
          <p:cNvPicPr/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3" r="5208" b="3511"/>
          <a:stretch/>
        </p:blipFill>
        <p:spPr bwMode="auto">
          <a:xfrm>
            <a:off x="4069581" y="5516938"/>
            <a:ext cx="4549750" cy="1282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4712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290</Words>
  <Application>Microsoft Office PowerPoint</Application>
  <PresentationFormat>Presentazione su schermo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“MODISTA  - Esperti in Monitoraggio delle Infrastrutture Ferroviarie” PON03PE_00159_6 </vt:lpstr>
      <vt:lpstr>Attività di stage presso l’ente Innovation di ANSALDO STS.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“MODISTA  - Esperti in Monitoraggio delle Infrastrutture Ferroviarie” PON03PE_00159_6</dc:title>
  <dc:creator>Giusy Formato</dc:creator>
  <cp:lastModifiedBy>Gennaro</cp:lastModifiedBy>
  <cp:revision>20</cp:revision>
  <dcterms:created xsi:type="dcterms:W3CDTF">2016-10-19T19:03:11Z</dcterms:created>
  <dcterms:modified xsi:type="dcterms:W3CDTF">2016-10-20T12:03:15Z</dcterms:modified>
</cp:coreProperties>
</file>