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75" d="100"/>
          <a:sy n="75" d="100"/>
        </p:scale>
        <p:origin x="4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46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67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4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86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52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33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2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60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9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57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22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2E68-15A5-4A6D-9035-6090B8371C35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26572-6044-4A6D-91DC-DF1676E12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7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1458384" y="5385276"/>
            <a:ext cx="9419182" cy="1472724"/>
            <a:chOff x="1277911" y="0"/>
            <a:chExt cx="9419182" cy="1472724"/>
          </a:xfrm>
        </p:grpSpPr>
        <p:sp>
          <p:nvSpPr>
            <p:cNvPr id="6" name="CasellaDiTesto 5"/>
            <p:cNvSpPr txBox="1"/>
            <p:nvPr/>
          </p:nvSpPr>
          <p:spPr>
            <a:xfrm>
              <a:off x="1277911" y="0"/>
              <a:ext cx="941918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/>
                <a:t>Avviso n. 713/Ric. del 29/10/2010 - Titolo III - "Creazione di nuovi Distretti e/o nuove Aggregazioni Pubblico - Private "</a:t>
              </a:r>
            </a:p>
            <a:p>
              <a:pPr algn="ctr"/>
              <a:r>
                <a:rPr lang="it-IT" sz="1200" dirty="0"/>
                <a:t>Intervento di formazione PON03PE_00159_6</a:t>
              </a:r>
            </a:p>
            <a:p>
              <a:endParaRPr lang="it-IT" dirty="0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2433724" y="369332"/>
              <a:ext cx="7107555" cy="852805"/>
              <a:chOff x="2566285" y="403776"/>
              <a:chExt cx="7107555" cy="852805"/>
            </a:xfrm>
          </p:grpSpPr>
          <p:pic>
            <p:nvPicPr>
              <p:cNvPr id="7" name="Immagine 6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12025" y="531411"/>
                <a:ext cx="1247775" cy="600710"/>
              </a:xfrm>
              <a:prstGeom prst="rect">
                <a:avLst/>
              </a:prstGeom>
              <a:noFill/>
            </p:spPr>
          </p:pic>
          <p:pic>
            <p:nvPicPr>
              <p:cNvPr id="8" name="Immagine 7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66285" y="403776"/>
                <a:ext cx="1285875" cy="852805"/>
              </a:xfrm>
              <a:prstGeom prst="rect">
                <a:avLst/>
              </a:prstGeom>
              <a:noFill/>
            </p:spPr>
          </p:pic>
          <p:pic>
            <p:nvPicPr>
              <p:cNvPr id="9" name="Immagine 8" descr="PAC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5" y="826686"/>
                <a:ext cx="1015365" cy="371475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0" name="Immagine 9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5225" y="553636"/>
                <a:ext cx="1053465" cy="55245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" name="Immagine 10" descr="Ministro per la Coesione Territoriale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0765" y="855896"/>
                <a:ext cx="1743075" cy="295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Rettangolo 12"/>
            <p:cNvSpPr/>
            <p:nvPr/>
          </p:nvSpPr>
          <p:spPr>
            <a:xfrm>
              <a:off x="2939502" y="1180465"/>
              <a:ext cx="6096000" cy="2922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“MODISTA  - Esperti in Monitoraggio delle Infrastrutture Ferroviarie” PON03PE_00159_6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rminatore 17"/>
          <p:cNvSpPr/>
          <p:nvPr/>
        </p:nvSpPr>
        <p:spPr>
          <a:xfrm flipV="1">
            <a:off x="481261" y="591954"/>
            <a:ext cx="11020927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33926" y="108285"/>
            <a:ext cx="414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CURRICULUM VITAE «ALBERTO DI MARIA»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72193" y="1169634"/>
            <a:ext cx="402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Laurea triennale in ingegneria meccanica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614197" y="2210573"/>
            <a:ext cx="4939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Laurea magistrale in ingegneria meccanica per la progettazione e la produzione, curriculum ferroviario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299290" y="4317052"/>
            <a:ext cx="348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Progetto di formazione «MODISTA»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10" y="844102"/>
            <a:ext cx="2070573" cy="2400849"/>
          </a:xfrm>
          <a:prstGeom prst="rect">
            <a:avLst/>
          </a:prstGeom>
        </p:spPr>
      </p:pic>
      <p:grpSp>
        <p:nvGrpSpPr>
          <p:cNvPr id="23" name="Gruppo 22"/>
          <p:cNvGrpSpPr/>
          <p:nvPr/>
        </p:nvGrpSpPr>
        <p:grpSpPr>
          <a:xfrm>
            <a:off x="6815707" y="1016025"/>
            <a:ext cx="1439749" cy="369332"/>
            <a:chOff x="6796885" y="1015608"/>
            <a:chExt cx="1439749" cy="369332"/>
          </a:xfrm>
        </p:grpSpPr>
        <p:cxnSp>
          <p:nvCxnSpPr>
            <p:cNvPr id="20" name="Connettore 2 19"/>
            <p:cNvCxnSpPr>
              <a:stCxn id="2" idx="3"/>
            </p:cNvCxnSpPr>
            <p:nvPr/>
          </p:nvCxnSpPr>
          <p:spPr>
            <a:xfrm>
              <a:off x="6796885" y="1354300"/>
              <a:ext cx="14218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6833173" y="1015608"/>
              <a:ext cx="1403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Tesi di laurea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7347847" y="2241860"/>
            <a:ext cx="1423146" cy="423743"/>
            <a:chOff x="6831854" y="844102"/>
            <a:chExt cx="1423146" cy="423743"/>
          </a:xfrm>
        </p:grpSpPr>
        <p:cxnSp>
          <p:nvCxnSpPr>
            <p:cNvPr id="25" name="Connettore 2 24"/>
            <p:cNvCxnSpPr/>
            <p:nvPr/>
          </p:nvCxnSpPr>
          <p:spPr>
            <a:xfrm>
              <a:off x="6833137" y="1267845"/>
              <a:ext cx="14218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>
              <a:off x="6831854" y="844102"/>
              <a:ext cx="1403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Tesi di laurea</a:t>
              </a:r>
            </a:p>
          </p:txBody>
        </p:sp>
      </p:grpSp>
      <p:sp>
        <p:nvSpPr>
          <p:cNvPr id="27" name="Rettangolo arrotondato 26"/>
          <p:cNvSpPr/>
          <p:nvPr/>
        </p:nvSpPr>
        <p:spPr>
          <a:xfrm>
            <a:off x="2773476" y="1155689"/>
            <a:ext cx="4023409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2626219" y="2211129"/>
            <a:ext cx="473365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8258077" y="764391"/>
            <a:ext cx="3481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World Class Manufacturing e i pilastri «</a:t>
            </a:r>
            <a:r>
              <a:rPr lang="it-IT" dirty="0" err="1" smtClean="0"/>
              <a:t>Autonomous</a:t>
            </a:r>
            <a:r>
              <a:rPr lang="it-IT" dirty="0" smtClean="0"/>
              <a:t> </a:t>
            </a:r>
            <a:r>
              <a:rPr lang="it-IT" dirty="0" err="1" smtClean="0"/>
              <a:t>Maintenance</a:t>
            </a:r>
            <a:r>
              <a:rPr lang="it-IT" dirty="0" smtClean="0"/>
              <a:t>» e «Professional </a:t>
            </a:r>
            <a:r>
              <a:rPr lang="it-IT" dirty="0" err="1" smtClean="0"/>
              <a:t>Maintenance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850214" y="2088756"/>
            <a:ext cx="3062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Sulla determinazione sperimentale della resistenza laterale del sistema </a:t>
            </a:r>
          </a:p>
          <a:p>
            <a:r>
              <a:rPr lang="it-IT" dirty="0" smtClean="0"/>
              <a:t>ballast-traversa</a:t>
            </a:r>
            <a:endParaRPr lang="it-IT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8780594" y="2124097"/>
            <a:ext cx="2958852" cy="1129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/>
          <p:cNvSpPr/>
          <p:nvPr/>
        </p:nvSpPr>
        <p:spPr>
          <a:xfrm>
            <a:off x="8252836" y="764390"/>
            <a:ext cx="3138470" cy="120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3" name="Gruppo 32"/>
          <p:cNvGrpSpPr/>
          <p:nvPr/>
        </p:nvGrpSpPr>
        <p:grpSpPr>
          <a:xfrm>
            <a:off x="4700928" y="4079109"/>
            <a:ext cx="2852746" cy="456796"/>
            <a:chOff x="6748243" y="844102"/>
            <a:chExt cx="2852746" cy="456796"/>
          </a:xfrm>
        </p:grpSpPr>
        <p:cxnSp>
          <p:nvCxnSpPr>
            <p:cNvPr id="34" name="Connettore 2 33"/>
            <p:cNvCxnSpPr>
              <a:stCxn id="36" idx="3"/>
            </p:cNvCxnSpPr>
            <p:nvPr/>
          </p:nvCxnSpPr>
          <p:spPr>
            <a:xfrm>
              <a:off x="6748243" y="1295138"/>
              <a:ext cx="2852746" cy="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6831854" y="844102"/>
              <a:ext cx="2702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Con attività di stage presso</a:t>
              </a:r>
            </a:p>
          </p:txBody>
        </p:sp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3596" y="4061816"/>
            <a:ext cx="2353235" cy="846107"/>
          </a:xfrm>
          <a:prstGeom prst="rect">
            <a:avLst/>
          </a:prstGeom>
        </p:spPr>
      </p:pic>
      <p:sp>
        <p:nvSpPr>
          <p:cNvPr id="36" name="Rettangolo arrotondato 35"/>
          <p:cNvSpPr/>
          <p:nvPr/>
        </p:nvSpPr>
        <p:spPr>
          <a:xfrm>
            <a:off x="1299290" y="4309299"/>
            <a:ext cx="3401638" cy="441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0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1458384" y="5385276"/>
            <a:ext cx="9419182" cy="1472724"/>
            <a:chOff x="1277911" y="0"/>
            <a:chExt cx="9419182" cy="1472724"/>
          </a:xfrm>
        </p:grpSpPr>
        <p:sp>
          <p:nvSpPr>
            <p:cNvPr id="6" name="CasellaDiTesto 5"/>
            <p:cNvSpPr txBox="1"/>
            <p:nvPr/>
          </p:nvSpPr>
          <p:spPr>
            <a:xfrm>
              <a:off x="1277911" y="0"/>
              <a:ext cx="941918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/>
                <a:t>Avviso n. 713/Ric. del 29/10/2010 - Titolo III - "Creazione di nuovi Distretti e/o nuove Aggregazioni Pubblico - Private "</a:t>
              </a:r>
            </a:p>
            <a:p>
              <a:pPr algn="ctr"/>
              <a:r>
                <a:rPr lang="it-IT" sz="1200" dirty="0"/>
                <a:t>Intervento di formazione PON03PE_00159_6</a:t>
              </a:r>
            </a:p>
            <a:p>
              <a:endParaRPr lang="it-IT" dirty="0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2433724" y="369332"/>
              <a:ext cx="7107555" cy="852805"/>
              <a:chOff x="2566285" y="403776"/>
              <a:chExt cx="7107555" cy="852805"/>
            </a:xfrm>
          </p:grpSpPr>
          <p:pic>
            <p:nvPicPr>
              <p:cNvPr id="7" name="Immagine 6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12025" y="531411"/>
                <a:ext cx="1247775" cy="600710"/>
              </a:xfrm>
              <a:prstGeom prst="rect">
                <a:avLst/>
              </a:prstGeom>
              <a:noFill/>
            </p:spPr>
          </p:pic>
          <p:pic>
            <p:nvPicPr>
              <p:cNvPr id="8" name="Immagine 7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66285" y="403776"/>
                <a:ext cx="1285875" cy="852805"/>
              </a:xfrm>
              <a:prstGeom prst="rect">
                <a:avLst/>
              </a:prstGeom>
              <a:noFill/>
            </p:spPr>
          </p:pic>
          <p:pic>
            <p:nvPicPr>
              <p:cNvPr id="9" name="Immagine 8" descr="PAC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5" y="826686"/>
                <a:ext cx="1015365" cy="371475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0" name="Immagine 9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5225" y="553636"/>
                <a:ext cx="1053465" cy="55245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" name="Immagine 10" descr="Ministro per la Coesione Territoriale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0765" y="855896"/>
                <a:ext cx="1743075" cy="295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Rettangolo 12"/>
            <p:cNvSpPr/>
            <p:nvPr/>
          </p:nvSpPr>
          <p:spPr>
            <a:xfrm>
              <a:off x="2939502" y="1180465"/>
              <a:ext cx="6096000" cy="2922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“MODISTA  - Esperti in Monitoraggio delle Infrastrutture Ferroviarie” PON03PE_00159_6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rminatore 17"/>
          <p:cNvSpPr/>
          <p:nvPr/>
        </p:nvSpPr>
        <p:spPr>
          <a:xfrm flipV="1">
            <a:off x="481261" y="591954"/>
            <a:ext cx="11020927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33926" y="108285"/>
            <a:ext cx="403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ATTIVITA’ DI STAGE «ALBERTO DI MARIA»</a:t>
            </a:r>
            <a:endParaRPr lang="it-IT" dirty="0"/>
          </a:p>
        </p:txBody>
      </p:sp>
      <p:pic>
        <p:nvPicPr>
          <p:cNvPr id="15" name="Immagine 14" descr="C:\Users\Alberto\Desktop\RFI\E402B 149\E402B\E402B149\AMIS E402B 149\sopralluogo iniziale E 402 B 142 e 149\402 modif\142\P608009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74" y="975749"/>
            <a:ext cx="2415089" cy="17136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751658" y="1103643"/>
            <a:ext cx="2448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tudio di </a:t>
            </a:r>
            <a:r>
              <a:rPr lang="it-IT" dirty="0"/>
              <a:t>fattibilità tecnico/economica delle modifiche del profilo di missione</a:t>
            </a:r>
          </a:p>
          <a:p>
            <a:r>
              <a:rPr lang="it-IT" dirty="0"/>
              <a:t>di un rotabile ferroviario, con annesse verifiche di congruenza e completezza del dossier di</a:t>
            </a:r>
          </a:p>
          <a:p>
            <a:r>
              <a:rPr lang="it-IT" dirty="0"/>
              <a:t>progettazione della modifica. Per concludere con proposte migliorative di processo e di prodotto.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8968" y="1248262"/>
            <a:ext cx="228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Oggetto di formazione</a:t>
            </a:r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23854" y="1184769"/>
            <a:ext cx="2469818" cy="496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2710432" y="1086707"/>
            <a:ext cx="2379280" cy="4012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7 20"/>
          <p:cNvCxnSpPr>
            <a:endCxn id="17" idx="1"/>
          </p:cNvCxnSpPr>
          <p:nvPr/>
        </p:nvCxnSpPr>
        <p:spPr>
          <a:xfrm>
            <a:off x="1258763" y="1681086"/>
            <a:ext cx="1451669" cy="1412058"/>
          </a:xfrm>
          <a:prstGeom prst="curvedConnector3">
            <a:avLst>
              <a:gd name="adj1" fmla="val 2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079941" y="2719470"/>
            <a:ext cx="457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Rotabile ferroviario interessato dalla modifica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622789" y="3857433"/>
            <a:ext cx="1358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Obiettivo della modifica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437127" y="3530603"/>
            <a:ext cx="431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Aumentare l’affidabilità e la manutenibilità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37126" y="4524268"/>
            <a:ext cx="406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Garantire la possibilità di percorrere un numero maggiore di linee</a:t>
            </a:r>
            <a:endParaRPr lang="it-IT" dirty="0"/>
          </a:p>
        </p:txBody>
      </p:sp>
      <p:cxnSp>
        <p:nvCxnSpPr>
          <p:cNvPr id="31" name="Connettore 2 30"/>
          <p:cNvCxnSpPr>
            <a:endCxn id="28" idx="1"/>
          </p:cNvCxnSpPr>
          <p:nvPr/>
        </p:nvCxnSpPr>
        <p:spPr>
          <a:xfrm flipV="1">
            <a:off x="6607712" y="3715269"/>
            <a:ext cx="829415" cy="58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endCxn id="29" idx="1"/>
          </p:cNvCxnSpPr>
          <p:nvPr/>
        </p:nvCxnSpPr>
        <p:spPr>
          <a:xfrm>
            <a:off x="6607712" y="4295274"/>
            <a:ext cx="829414" cy="552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1458384" y="5385276"/>
            <a:ext cx="9419182" cy="1472724"/>
            <a:chOff x="1277911" y="0"/>
            <a:chExt cx="9419182" cy="1472724"/>
          </a:xfrm>
        </p:grpSpPr>
        <p:sp>
          <p:nvSpPr>
            <p:cNvPr id="6" name="CasellaDiTesto 5"/>
            <p:cNvSpPr txBox="1"/>
            <p:nvPr/>
          </p:nvSpPr>
          <p:spPr>
            <a:xfrm>
              <a:off x="1277911" y="0"/>
              <a:ext cx="941918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/>
                <a:t>Avviso n. 713/Ric. del 29/10/2010 - Titolo III - "Creazione di nuovi Distretti e/o nuove Aggregazioni Pubblico - Private "</a:t>
              </a:r>
            </a:p>
            <a:p>
              <a:pPr algn="ctr"/>
              <a:r>
                <a:rPr lang="it-IT" sz="1200" dirty="0"/>
                <a:t>Intervento di formazione PON03PE_00159_6</a:t>
              </a:r>
            </a:p>
            <a:p>
              <a:endParaRPr lang="it-IT" dirty="0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2433724" y="369332"/>
              <a:ext cx="7107555" cy="852805"/>
              <a:chOff x="2566285" y="403776"/>
              <a:chExt cx="7107555" cy="852805"/>
            </a:xfrm>
          </p:grpSpPr>
          <p:pic>
            <p:nvPicPr>
              <p:cNvPr id="7" name="Immagine 6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12025" y="531411"/>
                <a:ext cx="1247775" cy="600710"/>
              </a:xfrm>
              <a:prstGeom prst="rect">
                <a:avLst/>
              </a:prstGeom>
              <a:noFill/>
            </p:spPr>
          </p:pic>
          <p:pic>
            <p:nvPicPr>
              <p:cNvPr id="8" name="Immagine 7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66285" y="403776"/>
                <a:ext cx="1285875" cy="852805"/>
              </a:xfrm>
              <a:prstGeom prst="rect">
                <a:avLst/>
              </a:prstGeom>
              <a:noFill/>
            </p:spPr>
          </p:pic>
          <p:pic>
            <p:nvPicPr>
              <p:cNvPr id="9" name="Immagine 8" descr="PAC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5" y="826686"/>
                <a:ext cx="1015365" cy="371475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0" name="Immagine 9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5225" y="553636"/>
                <a:ext cx="1053465" cy="55245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" name="Immagine 10" descr="Ministro per la Coesione Territoriale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0765" y="855896"/>
                <a:ext cx="1743075" cy="295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Rettangolo 12"/>
            <p:cNvSpPr/>
            <p:nvPr/>
          </p:nvSpPr>
          <p:spPr>
            <a:xfrm>
              <a:off x="2939502" y="1180465"/>
              <a:ext cx="6096000" cy="2922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“MODISTA  - Esperti in Monitoraggio delle Infrastrutture Ferroviarie” PON03PE_00159_6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rminatore 17"/>
          <p:cNvSpPr/>
          <p:nvPr/>
        </p:nvSpPr>
        <p:spPr>
          <a:xfrm flipV="1">
            <a:off x="481261" y="591954"/>
            <a:ext cx="11020927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33926" y="108285"/>
            <a:ext cx="403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ATTIVITA’ DI STAGE «ALBERTO DI MARIA»</a:t>
            </a:r>
            <a:endParaRPr lang="it-IT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4145578" y="4765529"/>
            <a:ext cx="113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/>
              <a:t>incarico </a:t>
            </a:r>
          </a:p>
          <a:p>
            <a:pPr algn="ctr"/>
            <a:r>
              <a:rPr lang="it-IT" sz="1200" dirty="0" smtClean="0"/>
              <a:t>riqualificazione</a:t>
            </a:r>
          </a:p>
        </p:txBody>
      </p:sp>
      <p:grpSp>
        <p:nvGrpSpPr>
          <p:cNvPr id="134" name="Gruppo 133"/>
          <p:cNvGrpSpPr/>
          <p:nvPr/>
        </p:nvGrpSpPr>
        <p:grpSpPr>
          <a:xfrm>
            <a:off x="3927149" y="635699"/>
            <a:ext cx="7918906" cy="4773506"/>
            <a:chOff x="1218900" y="493378"/>
            <a:chExt cx="9164131" cy="5245700"/>
          </a:xfrm>
        </p:grpSpPr>
        <p:cxnSp>
          <p:nvCxnSpPr>
            <p:cNvPr id="135" name="Connettore 2 134"/>
            <p:cNvCxnSpPr>
              <a:stCxn id="141" idx="0"/>
              <a:endCxn id="136" idx="3"/>
            </p:cNvCxnSpPr>
            <p:nvPr/>
          </p:nvCxnSpPr>
          <p:spPr>
            <a:xfrm flipH="1" flipV="1">
              <a:off x="7496398" y="1209292"/>
              <a:ext cx="2002198" cy="38012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36" name="Immagine 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563" y="493378"/>
              <a:ext cx="4328835" cy="143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Rettangolo 136"/>
            <p:cNvSpPr/>
            <p:nvPr/>
          </p:nvSpPr>
          <p:spPr>
            <a:xfrm>
              <a:off x="1218900" y="4999661"/>
              <a:ext cx="2927133" cy="7394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dirty="0" smtClean="0"/>
                <a:t>HITACHI</a:t>
              </a:r>
            </a:p>
            <a:p>
              <a:pPr algn="ctr"/>
              <a:r>
                <a:rPr lang="it-IT" sz="1400" dirty="0" smtClean="0"/>
                <a:t>(costruttore)</a:t>
              </a:r>
              <a:endParaRPr lang="it-IT" sz="2000" dirty="0"/>
            </a:p>
          </p:txBody>
        </p:sp>
        <p:cxnSp>
          <p:nvCxnSpPr>
            <p:cNvPr id="138" name="Connettore 2 137"/>
            <p:cNvCxnSpPr>
              <a:stCxn id="158" idx="2"/>
              <a:endCxn id="137" idx="0"/>
            </p:cNvCxnSpPr>
            <p:nvPr/>
          </p:nvCxnSpPr>
          <p:spPr>
            <a:xfrm>
              <a:off x="1611057" y="3396805"/>
              <a:ext cx="1071409" cy="160285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Rettangolo 138"/>
            <p:cNvSpPr/>
            <p:nvPr/>
          </p:nvSpPr>
          <p:spPr>
            <a:xfrm>
              <a:off x="5821685" y="5130035"/>
              <a:ext cx="1127760" cy="4893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dirty="0" smtClean="0"/>
                <a:t>RFI</a:t>
              </a:r>
            </a:p>
            <a:p>
              <a:pPr algn="ctr"/>
              <a:r>
                <a:rPr lang="it-IT" sz="1050" dirty="0" smtClean="0"/>
                <a:t>(committente)</a:t>
              </a:r>
              <a:endParaRPr lang="it-IT" sz="2000" dirty="0"/>
            </a:p>
          </p:txBody>
        </p:sp>
        <p:sp>
          <p:nvSpPr>
            <p:cNvPr id="140" name="Rettangolo 139"/>
            <p:cNvSpPr/>
            <p:nvPr/>
          </p:nvSpPr>
          <p:spPr>
            <a:xfrm>
              <a:off x="3167563" y="2722766"/>
              <a:ext cx="1962502" cy="6690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dirty="0" smtClean="0"/>
                <a:t>ITALCERTIFER (VIS)</a:t>
              </a:r>
              <a:endParaRPr lang="it-IT" sz="2000" dirty="0"/>
            </a:p>
          </p:txBody>
        </p:sp>
        <p:sp>
          <p:nvSpPr>
            <p:cNvPr id="141" name="Rettangolo 140"/>
            <p:cNvSpPr/>
            <p:nvPr/>
          </p:nvSpPr>
          <p:spPr>
            <a:xfrm>
              <a:off x="8614161" y="5010565"/>
              <a:ext cx="1768870" cy="7055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dirty="0" smtClean="0"/>
                <a:t>TRENITALIA</a:t>
              </a:r>
            </a:p>
            <a:p>
              <a:pPr algn="ctr"/>
              <a:r>
                <a:rPr lang="it-IT" sz="1100" dirty="0" smtClean="0"/>
                <a:t>(soggetto responsabile della manutenzione)</a:t>
              </a:r>
              <a:endParaRPr lang="it-IT" sz="2000" dirty="0"/>
            </a:p>
          </p:txBody>
        </p:sp>
        <p:cxnSp>
          <p:nvCxnSpPr>
            <p:cNvPr id="142" name="Connettore 2 141"/>
            <p:cNvCxnSpPr>
              <a:stCxn id="141" idx="1"/>
              <a:endCxn id="139" idx="3"/>
            </p:cNvCxnSpPr>
            <p:nvPr/>
          </p:nvCxnSpPr>
          <p:spPr>
            <a:xfrm flipH="1">
              <a:off x="6949445" y="5363334"/>
              <a:ext cx="1664716" cy="1138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Connettore 2 142"/>
            <p:cNvCxnSpPr>
              <a:stCxn id="139" idx="1"/>
              <a:endCxn id="137" idx="3"/>
            </p:cNvCxnSpPr>
            <p:nvPr/>
          </p:nvCxnSpPr>
          <p:spPr>
            <a:xfrm flipH="1" flipV="1">
              <a:off x="4146033" y="5369370"/>
              <a:ext cx="1675652" cy="53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Connettore 2 143"/>
            <p:cNvCxnSpPr>
              <a:stCxn id="140" idx="2"/>
              <a:endCxn id="137" idx="0"/>
            </p:cNvCxnSpPr>
            <p:nvPr/>
          </p:nvCxnSpPr>
          <p:spPr>
            <a:xfrm flipH="1">
              <a:off x="2682467" y="3391782"/>
              <a:ext cx="1466348" cy="160787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Connettore 2 144"/>
            <p:cNvCxnSpPr>
              <a:stCxn id="137" idx="0"/>
              <a:endCxn id="151" idx="1"/>
            </p:cNvCxnSpPr>
            <p:nvPr/>
          </p:nvCxnSpPr>
          <p:spPr>
            <a:xfrm flipV="1">
              <a:off x="2682467" y="3710648"/>
              <a:ext cx="3282799" cy="12890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Rettangolo 145"/>
            <p:cNvSpPr/>
            <p:nvPr/>
          </p:nvSpPr>
          <p:spPr>
            <a:xfrm>
              <a:off x="2192823" y="5451021"/>
              <a:ext cx="22740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t-IT" sz="1200" dirty="0"/>
            </a:p>
          </p:txBody>
        </p:sp>
        <p:sp>
          <p:nvSpPr>
            <p:cNvPr id="147" name="CasellaDiTesto 146"/>
            <p:cNvSpPr txBox="1"/>
            <p:nvPr/>
          </p:nvSpPr>
          <p:spPr>
            <a:xfrm>
              <a:off x="8195417" y="2538101"/>
              <a:ext cx="1358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 </a:t>
              </a:r>
              <a:endParaRPr lang="it-IT" dirty="0"/>
            </a:p>
          </p:txBody>
        </p:sp>
      </p:grpSp>
      <p:sp>
        <p:nvSpPr>
          <p:cNvPr id="148" name="CasellaDiTesto 147"/>
          <p:cNvSpPr txBox="1"/>
          <p:nvPr/>
        </p:nvSpPr>
        <p:spPr>
          <a:xfrm>
            <a:off x="9021468" y="4836113"/>
            <a:ext cx="116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incarico di SRM</a:t>
            </a:r>
          </a:p>
          <a:p>
            <a:pPr algn="ctr"/>
            <a:r>
              <a:rPr lang="it-IT" sz="1200" dirty="0" smtClean="0"/>
              <a:t>(</a:t>
            </a:r>
            <a:r>
              <a:rPr lang="it-IT" sz="1200" dirty="0" err="1" smtClean="0"/>
              <a:t>cfr</a:t>
            </a:r>
            <a:r>
              <a:rPr lang="it-IT" sz="1200" dirty="0" smtClean="0"/>
              <a:t> visura RIN)</a:t>
            </a:r>
            <a:endParaRPr lang="it-IT" sz="1200" dirty="0"/>
          </a:p>
        </p:txBody>
      </p:sp>
      <p:sp>
        <p:nvSpPr>
          <p:cNvPr id="149" name="CasellaDiTesto 148"/>
          <p:cNvSpPr txBox="1"/>
          <p:nvPr/>
        </p:nvSpPr>
        <p:spPr>
          <a:xfrm>
            <a:off x="6614343" y="4814788"/>
            <a:ext cx="113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/>
              <a:t>incarico </a:t>
            </a:r>
          </a:p>
          <a:p>
            <a:pPr algn="ctr"/>
            <a:r>
              <a:rPr lang="it-IT" sz="1200" dirty="0" smtClean="0"/>
              <a:t>riqualificazione</a:t>
            </a:r>
          </a:p>
        </p:txBody>
      </p:sp>
      <p:sp>
        <p:nvSpPr>
          <p:cNvPr id="150" name="CasellaDiTesto 149"/>
          <p:cNvSpPr txBox="1"/>
          <p:nvPr/>
        </p:nvSpPr>
        <p:spPr>
          <a:xfrm rot="20380808">
            <a:off x="6759188" y="3682160"/>
            <a:ext cx="743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/>
              <a:t>Richiesta</a:t>
            </a:r>
          </a:p>
          <a:p>
            <a:pPr algn="ctr"/>
            <a:r>
              <a:rPr lang="it-IT" sz="1200" dirty="0" smtClean="0"/>
              <a:t>AMIS</a:t>
            </a:r>
          </a:p>
        </p:txBody>
      </p:sp>
      <p:pic>
        <p:nvPicPr>
          <p:cNvPr id="15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8" t="7799" r="48919" b="69617"/>
          <a:stretch/>
        </p:blipFill>
        <p:spPr bwMode="auto">
          <a:xfrm>
            <a:off x="8028577" y="3070617"/>
            <a:ext cx="1958994" cy="98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2" name="Connettore 2 151"/>
          <p:cNvCxnSpPr>
            <a:stCxn id="136" idx="1"/>
            <a:endCxn id="137" idx="0"/>
          </p:cNvCxnSpPr>
          <p:nvPr/>
        </p:nvCxnSpPr>
        <p:spPr>
          <a:xfrm flipH="1">
            <a:off x="5191846" y="1287170"/>
            <a:ext cx="419181" cy="34491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Connettore 2 152"/>
          <p:cNvCxnSpPr>
            <a:stCxn id="136" idx="1"/>
            <a:endCxn id="158" idx="0"/>
          </p:cNvCxnSpPr>
          <p:nvPr/>
        </p:nvCxnSpPr>
        <p:spPr>
          <a:xfrm flipH="1">
            <a:off x="4266020" y="1287170"/>
            <a:ext cx="1345007" cy="15452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CasellaDiTesto 153"/>
          <p:cNvSpPr txBox="1"/>
          <p:nvPr/>
        </p:nvSpPr>
        <p:spPr>
          <a:xfrm rot="16751113">
            <a:off x="4834010" y="2588500"/>
            <a:ext cx="116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/>
              <a:t>Riqualificazione</a:t>
            </a:r>
          </a:p>
          <a:p>
            <a:pPr algn="ctr"/>
            <a:r>
              <a:rPr lang="it-IT" sz="1200" dirty="0" smtClean="0"/>
              <a:t>veicolo</a:t>
            </a:r>
          </a:p>
        </p:txBody>
      </p:sp>
      <p:sp>
        <p:nvSpPr>
          <p:cNvPr id="155" name="CasellaDiTesto 154"/>
          <p:cNvSpPr txBox="1"/>
          <p:nvPr/>
        </p:nvSpPr>
        <p:spPr>
          <a:xfrm rot="18632555">
            <a:off x="4193970" y="1951010"/>
            <a:ext cx="122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/>
              <a:t>Fornitura ed </a:t>
            </a:r>
          </a:p>
          <a:p>
            <a:pPr algn="ctr"/>
            <a:r>
              <a:rPr lang="it-IT" sz="1200" dirty="0" smtClean="0"/>
              <a:t>Installazione STB</a:t>
            </a:r>
          </a:p>
        </p:txBody>
      </p:sp>
      <p:sp>
        <p:nvSpPr>
          <p:cNvPr id="156" name="CasellaDiTesto 155"/>
          <p:cNvSpPr txBox="1"/>
          <p:nvPr/>
        </p:nvSpPr>
        <p:spPr>
          <a:xfrm rot="3417758">
            <a:off x="4270990" y="3605227"/>
            <a:ext cx="672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/>
              <a:t>incarico</a:t>
            </a:r>
          </a:p>
          <a:p>
            <a:pPr algn="ctr"/>
            <a:r>
              <a:rPr lang="it-IT" sz="1200" dirty="0" smtClean="0"/>
              <a:t>STB</a:t>
            </a:r>
          </a:p>
        </p:txBody>
      </p:sp>
      <p:cxnSp>
        <p:nvCxnSpPr>
          <p:cNvPr id="157" name="Connettore 2 156"/>
          <p:cNvCxnSpPr>
            <a:stCxn id="140" idx="3"/>
            <a:endCxn id="151" idx="1"/>
          </p:cNvCxnSpPr>
          <p:nvPr/>
        </p:nvCxnSpPr>
        <p:spPr>
          <a:xfrm>
            <a:off x="7306864" y="2968805"/>
            <a:ext cx="721713" cy="5945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8" name="Rettangolo 157"/>
          <p:cNvSpPr/>
          <p:nvPr/>
        </p:nvSpPr>
        <p:spPr>
          <a:xfrm>
            <a:off x="3778760" y="2832451"/>
            <a:ext cx="974520" cy="445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ASTS</a:t>
            </a:r>
          </a:p>
          <a:p>
            <a:pPr algn="ctr"/>
            <a:r>
              <a:rPr lang="it-IT" sz="1200" dirty="0" smtClean="0"/>
              <a:t>(subappalto)</a:t>
            </a:r>
            <a:endParaRPr lang="it-IT" sz="2000" dirty="0"/>
          </a:p>
        </p:txBody>
      </p:sp>
      <p:sp>
        <p:nvSpPr>
          <p:cNvPr id="159" name="CasellaDiTesto 158"/>
          <p:cNvSpPr txBox="1"/>
          <p:nvPr/>
        </p:nvSpPr>
        <p:spPr>
          <a:xfrm rot="3711752">
            <a:off x="9670776" y="2396029"/>
            <a:ext cx="1091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/>
              <a:t>Manutenzione</a:t>
            </a:r>
          </a:p>
        </p:txBody>
      </p:sp>
      <p:sp>
        <p:nvSpPr>
          <p:cNvPr id="166" name="CasellaDiTesto 165"/>
          <p:cNvSpPr txBox="1"/>
          <p:nvPr/>
        </p:nvSpPr>
        <p:spPr>
          <a:xfrm>
            <a:off x="669590" y="2219167"/>
            <a:ext cx="1563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Attori coinvolti</a:t>
            </a:r>
          </a:p>
          <a:p>
            <a:r>
              <a:rPr lang="it-IT" dirty="0" smtClean="0"/>
              <a:t>Relazioni</a:t>
            </a:r>
          </a:p>
          <a:p>
            <a:r>
              <a:rPr lang="it-IT" dirty="0" smtClean="0"/>
              <a:t>Competenze</a:t>
            </a:r>
          </a:p>
          <a:p>
            <a:r>
              <a:rPr lang="it-IT" dirty="0" smtClean="0"/>
              <a:t>Responsabilità</a:t>
            </a:r>
            <a:endParaRPr lang="it-IT" dirty="0"/>
          </a:p>
        </p:txBody>
      </p:sp>
      <p:sp>
        <p:nvSpPr>
          <p:cNvPr id="167" name="Ovale 166"/>
          <p:cNvSpPr/>
          <p:nvPr/>
        </p:nvSpPr>
        <p:spPr>
          <a:xfrm>
            <a:off x="256019" y="2128570"/>
            <a:ext cx="2338213" cy="1381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318</Words>
  <Application>Microsoft Office PowerPoint</Application>
  <PresentationFormat>Widescreen</PresentationFormat>
  <Paragraphs>58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</dc:creator>
  <cp:lastModifiedBy>Alberto</cp:lastModifiedBy>
  <cp:revision>14</cp:revision>
  <dcterms:created xsi:type="dcterms:W3CDTF">2016-10-19T10:35:37Z</dcterms:created>
  <dcterms:modified xsi:type="dcterms:W3CDTF">2016-10-20T21:25:20Z</dcterms:modified>
</cp:coreProperties>
</file>