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4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7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5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9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53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8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2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BF8C-4A2A-4629-A54E-E5A8ED3457A3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B64F-2ECE-4313-A16F-4AA66FA86D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32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emf"/><Relationship Id="rId7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08" y="831850"/>
            <a:ext cx="8579296" cy="1301006"/>
          </a:xfrm>
        </p:spPr>
        <p:txBody>
          <a:bodyPr>
            <a:normAutofit/>
          </a:bodyPr>
          <a:lstStyle/>
          <a:p>
            <a:pPr algn="l"/>
            <a:r>
              <a:rPr lang="it-IT" sz="2000" b="1" u="sng" dirty="0" smtClean="0"/>
              <a:t>Attività OR2:</a:t>
            </a:r>
            <a:r>
              <a:rPr lang="it-IT" sz="2000" b="1" dirty="0" smtClean="0"/>
              <a:t> </a:t>
            </a:r>
            <a:r>
              <a:rPr lang="it-IT" sz="2000" b="1" dirty="0"/>
              <a:t>definizione delle metodologie per l’applicazione delle tecnologie satellitari ai fini del monitoraggio ferroviario.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88840"/>
            <a:ext cx="9425377" cy="4968552"/>
          </a:xfrm>
        </p:spPr>
        <p:txBody>
          <a:bodyPr>
            <a:normAutofit/>
          </a:bodyPr>
          <a:lstStyle/>
          <a:p>
            <a:pPr lvl="0"/>
            <a:r>
              <a:rPr lang="it-IT" sz="1600" b="1" dirty="0"/>
              <a:t>Analisi preliminare del capitolato tecnico di progetto </a:t>
            </a:r>
            <a:r>
              <a:rPr lang="it-IT" sz="1600" dirty="0"/>
              <a:t>e studio dei </a:t>
            </a:r>
            <a:r>
              <a:rPr lang="it-IT" sz="1600" dirty="0" err="1"/>
              <a:t>deliverable</a:t>
            </a:r>
            <a:r>
              <a:rPr lang="it-IT" sz="1600" dirty="0"/>
              <a:t> prodotti precedentemente nell’ambito dello stesso progetto di ricerca;</a:t>
            </a:r>
          </a:p>
          <a:p>
            <a:pPr lvl="0"/>
            <a:r>
              <a:rPr lang="it-IT" sz="1600" b="1" dirty="0"/>
              <a:t>Analisi dello stato dell’arte delle tecnologie SAR in ambito ferroviario</a:t>
            </a:r>
            <a:r>
              <a:rPr lang="it-IT" sz="1600" dirty="0"/>
              <a:t>;</a:t>
            </a:r>
          </a:p>
          <a:p>
            <a:pPr lvl="0"/>
            <a:r>
              <a:rPr lang="it-IT" sz="1600" b="1" dirty="0"/>
              <a:t>Studio di tecniche applicabili per il monitoraggio di infrastrutture ferroviarie </a:t>
            </a:r>
            <a:r>
              <a:rPr lang="it-IT" sz="1600" dirty="0"/>
              <a:t>(</a:t>
            </a:r>
            <a:r>
              <a:rPr lang="it-IT" sz="1600" dirty="0" err="1"/>
              <a:t>PSinSAR</a:t>
            </a:r>
            <a:r>
              <a:rPr lang="it-IT" sz="1600" dirty="0"/>
              <a:t>, </a:t>
            </a:r>
            <a:r>
              <a:rPr lang="it-IT" sz="1600" dirty="0" err="1"/>
              <a:t>Tomosar</a:t>
            </a:r>
            <a:r>
              <a:rPr lang="it-IT" sz="1600" dirty="0"/>
              <a:t>, </a:t>
            </a:r>
            <a:r>
              <a:rPr lang="it-IT" sz="1600" dirty="0" err="1"/>
              <a:t>ecc</a:t>
            </a:r>
            <a:r>
              <a:rPr lang="it-IT" sz="1600" dirty="0" smtClean="0"/>
              <a:t>)</a:t>
            </a:r>
            <a:endParaRPr lang="it-IT" sz="1600" dirty="0"/>
          </a:p>
          <a:p>
            <a:pPr lvl="0"/>
            <a:r>
              <a:rPr lang="it-IT" sz="1600" b="1" dirty="0" smtClean="0"/>
              <a:t>Analisi </a:t>
            </a:r>
            <a:r>
              <a:rPr lang="it-IT" sz="1600" b="1" dirty="0"/>
              <a:t>di dati PSINSAR disponibili sul ponte di Triflisco</a:t>
            </a:r>
            <a:r>
              <a:rPr lang="it-IT" sz="1600" b="1" dirty="0" smtClean="0"/>
              <a:t>.</a:t>
            </a:r>
          </a:p>
        </p:txBody>
      </p:sp>
      <p:pic>
        <p:nvPicPr>
          <p:cNvPr id="3074" name="Picture 2" descr="C:\Users\Giusy Formato\Desktop\untitled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45" y="3447550"/>
            <a:ext cx="2969285" cy="16483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8240"/>
            <a:ext cx="1247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240"/>
            <a:ext cx="128587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7" descr="P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862"/>
            <a:ext cx="101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34"/>
            <a:ext cx="1054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8" descr="Ministro per la Coesione Territori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3364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7" y="3447550"/>
            <a:ext cx="3137262" cy="164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Immagin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69" y="5185492"/>
            <a:ext cx="3360435" cy="13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8" name="Immagine 17" descr="C:\Users\Giusy Formato\Desktop\Figura6.t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5168274"/>
            <a:ext cx="3485515" cy="1543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03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856984" cy="1008112"/>
          </a:xfrm>
        </p:spPr>
        <p:txBody>
          <a:bodyPr>
            <a:normAutofit fontScale="90000"/>
          </a:bodyPr>
          <a:lstStyle/>
          <a:p>
            <a:pPr lvl="0" algn="l"/>
            <a:r>
              <a:rPr lang="it-IT" sz="2000" b="1" u="sng" dirty="0" smtClean="0"/>
              <a:t>Attività OR6:</a:t>
            </a:r>
            <a:r>
              <a:rPr lang="it-IT" sz="2000" b="1" dirty="0" smtClean="0"/>
              <a:t> applicazione </a:t>
            </a:r>
            <a:r>
              <a:rPr lang="it-IT" sz="2000" b="1" dirty="0"/>
              <a:t>delle green </a:t>
            </a:r>
            <a:r>
              <a:rPr lang="it-IT" sz="2000" b="1" dirty="0" err="1"/>
              <a:t>technologies</a:t>
            </a:r>
            <a:r>
              <a:rPr lang="it-IT" sz="2000" b="1" dirty="0"/>
              <a:t> per l’alimentazione di una reti di sensori wireless per il monitoraggio di carri merci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617" y="1800200"/>
            <a:ext cx="9144000" cy="54452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sz="1600" b="1" dirty="0"/>
              <a:t>Analisi preliminare del capitolato tecnico di progetto </a:t>
            </a:r>
            <a:r>
              <a:rPr lang="it-IT" sz="1600" dirty="0"/>
              <a:t>e Studio dei </a:t>
            </a:r>
            <a:r>
              <a:rPr lang="it-IT" sz="1600" dirty="0" err="1"/>
              <a:t>deliverable</a:t>
            </a:r>
            <a:r>
              <a:rPr lang="it-IT" sz="1600" dirty="0"/>
              <a:t> prodotti precedentemente nell’ambito dello stesso progetto di ricerca;</a:t>
            </a:r>
          </a:p>
          <a:p>
            <a:pPr lvl="0"/>
            <a:r>
              <a:rPr lang="it-IT" sz="1600" b="1" dirty="0"/>
              <a:t>Ricerche sulle tecnologie di </a:t>
            </a:r>
            <a:r>
              <a:rPr lang="it-IT" sz="1600" b="1" dirty="0" err="1"/>
              <a:t>energy</a:t>
            </a:r>
            <a:r>
              <a:rPr lang="it-IT" sz="1600" b="1" dirty="0"/>
              <a:t> </a:t>
            </a:r>
            <a:r>
              <a:rPr lang="it-IT" sz="1600" b="1" dirty="0" err="1"/>
              <a:t>harvesting</a:t>
            </a:r>
            <a:r>
              <a:rPr lang="it-IT" sz="1600" b="1" dirty="0"/>
              <a:t> </a:t>
            </a:r>
            <a:r>
              <a:rPr lang="it-IT" sz="1600" dirty="0"/>
              <a:t>e analisi dello stato dell’arte delle tecnologie di </a:t>
            </a:r>
            <a:r>
              <a:rPr lang="it-IT" sz="1600" dirty="0" err="1"/>
              <a:t>energy</a:t>
            </a:r>
            <a:r>
              <a:rPr lang="it-IT" sz="1600" dirty="0"/>
              <a:t> </a:t>
            </a:r>
            <a:r>
              <a:rPr lang="it-IT" sz="1600" dirty="0" err="1"/>
              <a:t>harvesting</a:t>
            </a:r>
            <a:r>
              <a:rPr lang="it-IT" sz="1600" dirty="0"/>
              <a:t> </a:t>
            </a:r>
            <a:r>
              <a:rPr lang="it-IT" sz="1600" dirty="0" smtClean="0"/>
              <a:t>utilizzabili </a:t>
            </a:r>
            <a:r>
              <a:rPr lang="it-IT" sz="1600" dirty="0"/>
              <a:t>in reti di sensori wireless per applicazioni di monitoraggio ferroviario</a:t>
            </a:r>
            <a:r>
              <a:rPr lang="it-IT" sz="1600" dirty="0" smtClean="0"/>
              <a:t>;</a:t>
            </a:r>
            <a:endParaRPr lang="it-IT" sz="1600" dirty="0"/>
          </a:p>
          <a:p>
            <a:pPr lvl="0"/>
            <a:r>
              <a:rPr lang="it-IT" sz="1600" b="1" dirty="0"/>
              <a:t>Pianificazione delle attività</a:t>
            </a:r>
            <a:r>
              <a:rPr lang="it-IT" sz="1600" b="1" dirty="0" smtClean="0"/>
              <a:t>;</a:t>
            </a:r>
          </a:p>
          <a:p>
            <a:pPr lvl="0"/>
            <a:endParaRPr lang="it-IT" sz="1600" dirty="0" smtClean="0"/>
          </a:p>
          <a:p>
            <a:pPr lvl="0"/>
            <a:endParaRPr lang="it-IT" sz="1600" dirty="0"/>
          </a:p>
          <a:p>
            <a:pPr lvl="0"/>
            <a:endParaRPr lang="it-IT" sz="1600" dirty="0"/>
          </a:p>
          <a:p>
            <a:pPr lvl="0"/>
            <a:endParaRPr lang="it-IT" sz="1600" dirty="0" smtClean="0"/>
          </a:p>
          <a:p>
            <a:pPr lvl="0"/>
            <a:endParaRPr lang="it-IT" sz="1600" dirty="0" smtClean="0"/>
          </a:p>
          <a:p>
            <a:pPr lvl="0"/>
            <a:endParaRPr lang="it-IT" sz="1600" dirty="0" smtClean="0"/>
          </a:p>
          <a:p>
            <a:pPr lvl="0"/>
            <a:endParaRPr lang="it-IT" sz="1600" dirty="0"/>
          </a:p>
          <a:p>
            <a:pPr lvl="0"/>
            <a:endParaRPr lang="it-IT" sz="1600" dirty="0" smtClean="0"/>
          </a:p>
          <a:p>
            <a:pPr marL="0" lvl="0" indent="0">
              <a:buNone/>
            </a:pPr>
            <a:endParaRPr lang="it-IT" sz="1600" dirty="0" smtClean="0"/>
          </a:p>
          <a:p>
            <a:pPr marL="0" lvl="0" indent="0">
              <a:buNone/>
            </a:pPr>
            <a:endParaRPr lang="it-IT" sz="1600" dirty="0"/>
          </a:p>
          <a:p>
            <a:pPr marL="0" lvl="0" indent="0">
              <a:buNone/>
            </a:pPr>
            <a:endParaRPr lang="it-IT" sz="1600" dirty="0"/>
          </a:p>
          <a:p>
            <a:r>
              <a:rPr lang="it-IT" sz="1600" b="1" dirty="0"/>
              <a:t>Attività di  laboratorio e su campo ai fini dell’applicabilità delle green </a:t>
            </a:r>
            <a:r>
              <a:rPr lang="it-IT" sz="1600" b="1" dirty="0" err="1" smtClean="0"/>
              <a:t>technologies</a:t>
            </a:r>
            <a:endParaRPr lang="it-IT" sz="1600" b="1" dirty="0" smtClean="0"/>
          </a:p>
          <a:p>
            <a:pPr marL="0" indent="0">
              <a:buNone/>
            </a:pPr>
            <a:r>
              <a:rPr lang="it-IT" sz="1500" dirty="0" smtClean="0"/>
              <a:t>Validazione </a:t>
            </a:r>
            <a:r>
              <a:rPr lang="it-IT" sz="1500" dirty="0"/>
              <a:t>in laboratorio le caratteristiche del </a:t>
            </a:r>
            <a:r>
              <a:rPr lang="it-IT" sz="1500" dirty="0" err="1"/>
              <a:t>harvester</a:t>
            </a:r>
            <a:r>
              <a:rPr lang="it-IT" sz="1500" dirty="0"/>
              <a:t> piezoelettrico </a:t>
            </a:r>
            <a:r>
              <a:rPr lang="it-IT" sz="1500" dirty="0" err="1"/>
              <a:t>Midè</a:t>
            </a:r>
            <a:r>
              <a:rPr lang="it-IT" sz="1500" dirty="0"/>
              <a:t> 4011 (misure effettuate pressi i laboratori della SUN da Giugno a Luglio 2016). </a:t>
            </a:r>
          </a:p>
          <a:p>
            <a:pPr marL="0" indent="0">
              <a:buNone/>
            </a:pPr>
            <a:r>
              <a:rPr lang="it-IT" sz="1300" dirty="0"/>
              <a:t>Le attività sono state articolate nelle seguenti fasi:</a:t>
            </a:r>
          </a:p>
          <a:p>
            <a:pPr lvl="0"/>
            <a:r>
              <a:rPr lang="it-IT" sz="1300" dirty="0"/>
              <a:t>In primo luogo è stata svolta un’attività per la caratterizzazione completa della sorgente (shaker) in condizioni sinusoidali;</a:t>
            </a:r>
          </a:p>
          <a:p>
            <a:pPr lvl="0"/>
            <a:r>
              <a:rPr lang="it-IT" sz="1300" dirty="0"/>
              <a:t>In seguito sono state eseguite le misure per caratterizzazione del </a:t>
            </a:r>
            <a:r>
              <a:rPr lang="it-IT" sz="1300" dirty="0" err="1"/>
              <a:t>harvester</a:t>
            </a:r>
            <a:r>
              <a:rPr lang="it-IT" sz="1300" dirty="0"/>
              <a:t> piezoelettrico in condizioni standard;</a:t>
            </a:r>
          </a:p>
          <a:p>
            <a:pPr lvl="0"/>
            <a:r>
              <a:rPr lang="it-IT" sz="1300" dirty="0"/>
              <a:t>Infine è stata espletata la caratterizzazione del </a:t>
            </a:r>
            <a:r>
              <a:rPr lang="it-IT" sz="1300" dirty="0" err="1"/>
              <a:t>harvester</a:t>
            </a:r>
            <a:r>
              <a:rPr lang="it-IT" sz="1300" dirty="0"/>
              <a:t> in condizioni non standard (differenti </a:t>
            </a:r>
            <a:r>
              <a:rPr lang="it-IT" sz="1300" dirty="0" err="1"/>
              <a:t>clamp</a:t>
            </a:r>
            <a:r>
              <a:rPr lang="it-IT" sz="1300" dirty="0"/>
              <a:t> e masse)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700" dirty="0" smtClean="0"/>
              <a:t>Per </a:t>
            </a:r>
            <a:r>
              <a:rPr lang="it-IT" sz="1700" dirty="0"/>
              <a:t>quanto riguarda il </a:t>
            </a:r>
            <a:r>
              <a:rPr lang="it-IT" sz="1700" dirty="0" err="1"/>
              <a:t>testing</a:t>
            </a:r>
            <a:r>
              <a:rPr lang="it-IT" sz="1700" dirty="0"/>
              <a:t> funzionale del </a:t>
            </a:r>
            <a:r>
              <a:rPr lang="it-IT" sz="1700" dirty="0" err="1"/>
              <a:t>harvester</a:t>
            </a:r>
            <a:r>
              <a:rPr lang="it-IT" sz="1700" dirty="0"/>
              <a:t> eolico, per l’alimentazione della centralina della rete di sensori wireless per il </a:t>
            </a:r>
            <a:r>
              <a:rPr lang="it-IT" sz="1700" dirty="0" err="1"/>
              <a:t>montoraggio</a:t>
            </a:r>
            <a:r>
              <a:rPr lang="it-IT" sz="1700" dirty="0"/>
              <a:t> di carri merci, è stato articolato attraverso i seguenti </a:t>
            </a:r>
            <a:r>
              <a:rPr lang="it-IT" sz="1700" dirty="0" err="1"/>
              <a:t>step</a:t>
            </a:r>
            <a:r>
              <a:rPr lang="it-IT" sz="1700" dirty="0"/>
              <a:t>:</a:t>
            </a:r>
          </a:p>
          <a:p>
            <a:pPr lvl="0"/>
            <a:r>
              <a:rPr lang="it-IT" sz="1300" dirty="0"/>
              <a:t>Preparazione delle prove: montaggio e controllo dei componenti necessari al funzionamento del </a:t>
            </a:r>
            <a:r>
              <a:rPr lang="it-IT" sz="1300" dirty="0" err="1"/>
              <a:t>harvester</a:t>
            </a:r>
            <a:endParaRPr lang="it-IT" sz="1300" dirty="0"/>
          </a:p>
          <a:p>
            <a:pPr lvl="0"/>
            <a:r>
              <a:rPr lang="it-IT" sz="1300" dirty="0"/>
              <a:t>Esecuzione delle prove: 4 corse a/r Napoli Campi </a:t>
            </a:r>
            <a:r>
              <a:rPr lang="it-IT" sz="1300" dirty="0" err="1"/>
              <a:t>Flerei</a:t>
            </a:r>
            <a:r>
              <a:rPr lang="it-IT" sz="1300" dirty="0"/>
              <a:t>-Villa Literno, 2 corse a/r Napoli-Pomezia</a:t>
            </a:r>
          </a:p>
          <a:p>
            <a:pPr lvl="0"/>
            <a:r>
              <a:rPr lang="it-IT" sz="1300" dirty="0"/>
              <a:t>Elaborazione dei dati e analisi dei risultati</a:t>
            </a:r>
            <a:r>
              <a:rPr lang="it-IT" sz="1300" dirty="0" smtClean="0"/>
              <a:t>.</a:t>
            </a:r>
            <a:endParaRPr lang="it-IT" sz="1300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708920"/>
            <a:ext cx="3553009" cy="185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2457725" cy="174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624"/>
            <a:ext cx="1247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320"/>
            <a:ext cx="128587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7" descr="P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4246"/>
            <a:ext cx="101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018"/>
            <a:ext cx="1054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8" descr="Ministro per la Coesione Territori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9748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1165" y="934136"/>
            <a:ext cx="8062664" cy="1611610"/>
          </a:xfrm>
        </p:spPr>
        <p:txBody>
          <a:bodyPr>
            <a:normAutofit/>
          </a:bodyPr>
          <a:lstStyle/>
          <a:p>
            <a:r>
              <a:rPr lang="it-IT" sz="2400" b="1" dirty="0"/>
              <a:t>“MODISTA  - Esperti in Monitoraggio delle Infrastrutture Ferroviarie” PON03PE_00159_6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8238" y="2132856"/>
            <a:ext cx="7356005" cy="1944216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Formato Giuseppina</a:t>
            </a:r>
          </a:p>
          <a:p>
            <a:endParaRPr lang="it-IT" sz="1300" b="1" dirty="0" smtClean="0">
              <a:solidFill>
                <a:srgbClr val="FF0000"/>
              </a:solidFill>
            </a:endParaRPr>
          </a:p>
          <a:p>
            <a:r>
              <a:rPr lang="it-IT" sz="1900" b="1" dirty="0" smtClean="0">
                <a:solidFill>
                  <a:schemeClr val="tx1"/>
                </a:solidFill>
              </a:rPr>
              <a:t>Laurea Specialistica in Ingegneria delle Telecomunicazioni </a:t>
            </a:r>
            <a:endParaRPr lang="it-IT" sz="1900" b="1" dirty="0">
              <a:solidFill>
                <a:schemeClr val="tx1"/>
              </a:solidFill>
            </a:endParaRPr>
          </a:p>
          <a:p>
            <a:r>
              <a:rPr lang="it-IT" sz="1900" b="1" dirty="0">
                <a:solidFill>
                  <a:schemeClr val="tx1"/>
                </a:solidFill>
              </a:rPr>
              <a:t>Università degli Studi del </a:t>
            </a:r>
            <a:r>
              <a:rPr lang="it-IT" sz="1900" b="1" dirty="0" smtClean="0">
                <a:solidFill>
                  <a:schemeClr val="tx1"/>
                </a:solidFill>
              </a:rPr>
              <a:t>Sanni</a:t>
            </a:r>
            <a:r>
              <a:rPr lang="it-IT" sz="1900" b="1" dirty="0">
                <a:solidFill>
                  <a:schemeClr val="tx1"/>
                </a:solidFill>
              </a:rPr>
              <a:t>o	</a:t>
            </a:r>
          </a:p>
          <a:p>
            <a:endParaRPr lang="it-IT" sz="1900" b="1" dirty="0">
              <a:solidFill>
                <a:schemeClr val="tx1"/>
              </a:solidFill>
            </a:endParaRPr>
          </a:p>
          <a:p>
            <a:r>
              <a:rPr lang="it-IT" sz="1900" b="1" dirty="0">
                <a:solidFill>
                  <a:schemeClr val="tx1"/>
                </a:solidFill>
              </a:rPr>
              <a:t>Laurea Triennale in Ingegneria delle Telecomunicazioni </a:t>
            </a:r>
            <a:endParaRPr lang="it-IT" sz="1900" b="1" dirty="0" smtClean="0">
              <a:solidFill>
                <a:schemeClr val="tx1"/>
              </a:solidFill>
            </a:endParaRPr>
          </a:p>
          <a:p>
            <a:r>
              <a:rPr lang="it-IT" sz="1900" b="1" dirty="0" smtClean="0">
                <a:solidFill>
                  <a:schemeClr val="tx1"/>
                </a:solidFill>
              </a:rPr>
              <a:t>Università </a:t>
            </a:r>
            <a:r>
              <a:rPr lang="it-IT" sz="1900" b="1" dirty="0">
                <a:solidFill>
                  <a:schemeClr val="tx1"/>
                </a:solidFill>
              </a:rPr>
              <a:t>degli Studi del Sannio 	</a:t>
            </a:r>
          </a:p>
          <a:p>
            <a:endParaRPr lang="it-IT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3" name="Immagin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9544"/>
            <a:ext cx="1247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magin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544"/>
            <a:ext cx="128587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magine 7" descr="P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9166"/>
            <a:ext cx="1016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magin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1938"/>
            <a:ext cx="1054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magine 8" descr="Ministro per la Coesione Territori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8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30300" y="357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876" y="2234742"/>
            <a:ext cx="1483669" cy="11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251520" y="3933056"/>
            <a:ext cx="849694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756" y="4208308"/>
            <a:ext cx="8964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u="sng" dirty="0" smtClean="0"/>
              <a:t>Esperienze lavorative:</a:t>
            </a:r>
          </a:p>
          <a:p>
            <a:endParaRPr lang="it-IT" dirty="0"/>
          </a:p>
          <a:p>
            <a:r>
              <a:rPr lang="it-IT" sz="1600" b="1" dirty="0" smtClean="0"/>
              <a:t>Giugno </a:t>
            </a:r>
            <a:r>
              <a:rPr lang="it-IT" sz="1600" b="1" dirty="0"/>
              <a:t>2015 –Ottobre </a:t>
            </a:r>
            <a:r>
              <a:rPr lang="it-IT" sz="1600" b="1" dirty="0" smtClean="0"/>
              <a:t>2016 </a:t>
            </a:r>
            <a:r>
              <a:rPr lang="it-IT" sz="1600" dirty="0" smtClean="0"/>
              <a:t>Borsista per il </a:t>
            </a:r>
            <a:r>
              <a:rPr lang="it-IT" sz="1600" dirty="0"/>
              <a:t>p</a:t>
            </a:r>
            <a:r>
              <a:rPr lang="it-IT" sz="1600" dirty="0" smtClean="0"/>
              <a:t>rogetto </a:t>
            </a:r>
            <a:r>
              <a:rPr lang="it-IT" sz="1600" dirty="0"/>
              <a:t>MODISTA –Esperto in monitoraggio di infrastrutture </a:t>
            </a:r>
            <a:r>
              <a:rPr lang="it-IT" sz="1600" dirty="0" smtClean="0"/>
              <a:t>ferroviarie </a:t>
            </a:r>
            <a:r>
              <a:rPr lang="it-IT" sz="1600" dirty="0"/>
              <a:t> </a:t>
            </a:r>
            <a:r>
              <a:rPr lang="it-IT" sz="1600" dirty="0" smtClean="0"/>
              <a:t>- Stagista presso Ansaldo </a:t>
            </a:r>
            <a:r>
              <a:rPr lang="it-IT" sz="1600" dirty="0"/>
              <a:t>STS A Hitachi Group Company	</a:t>
            </a:r>
          </a:p>
          <a:p>
            <a:endParaRPr lang="it-IT" sz="1600" dirty="0"/>
          </a:p>
          <a:p>
            <a:r>
              <a:rPr lang="it-IT" sz="1600" b="1" dirty="0"/>
              <a:t>Novembre 2014 –Marzo </a:t>
            </a:r>
            <a:r>
              <a:rPr lang="it-IT" sz="1600" b="1" dirty="0" smtClean="0"/>
              <a:t>2015 </a:t>
            </a:r>
            <a:r>
              <a:rPr lang="it-IT" sz="1600" dirty="0" smtClean="0"/>
              <a:t> </a:t>
            </a:r>
            <a:r>
              <a:rPr lang="it-IT" sz="1600" dirty="0"/>
              <a:t>Dipartimento di Ingegneria –Università degli Studi del Sannio</a:t>
            </a:r>
          </a:p>
          <a:p>
            <a:r>
              <a:rPr lang="it-IT" sz="1600" dirty="0"/>
              <a:t>Incarico di prestazione d’opera professionale avente ad oggetto: “Supporto alle attività di consulenza scientifica finalizzata alla definizione del piano di efficienza energetica dell’azienda </a:t>
            </a:r>
            <a:r>
              <a:rPr lang="it-IT" sz="1600" dirty="0" err="1"/>
              <a:t>G.Rummo</a:t>
            </a:r>
            <a:r>
              <a:rPr lang="it-IT" sz="1600" dirty="0"/>
              <a:t>”.  	</a:t>
            </a:r>
          </a:p>
          <a:p>
            <a:r>
              <a:rPr lang="it-IT" sz="1600" dirty="0"/>
              <a:t>	</a:t>
            </a:r>
          </a:p>
          <a:p>
            <a:r>
              <a:rPr lang="it-IT" sz="1600" b="1" dirty="0"/>
              <a:t>Marzo 2013 –Dicembre 2013 </a:t>
            </a:r>
            <a:r>
              <a:rPr lang="it-IT" sz="1600" dirty="0" smtClean="0"/>
              <a:t>CO.RI.SA </a:t>
            </a:r>
            <a:r>
              <a:rPr lang="it-IT" sz="1600" dirty="0"/>
              <a:t>Università di </a:t>
            </a:r>
            <a:r>
              <a:rPr lang="it-IT" sz="1600" dirty="0" smtClean="0"/>
              <a:t>Salerno - </a:t>
            </a:r>
            <a:r>
              <a:rPr lang="it-IT" sz="1600" dirty="0" err="1" smtClean="0"/>
              <a:t>Poligrid</a:t>
            </a:r>
            <a:r>
              <a:rPr lang="it-IT" sz="1600" dirty="0" smtClean="0"/>
              <a:t> </a:t>
            </a:r>
            <a:r>
              <a:rPr lang="it-IT" sz="1600" dirty="0"/>
              <a:t>Project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24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372</Words>
  <Application>Microsoft Office PowerPoint</Application>
  <PresentationFormat>Presentazione su schermo (4:3)</PresentationFormat>
  <Paragraphs>47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Attività OR2: definizione delle metodologie per l’applicazione delle tecnologie satellitari ai fini del monitoraggio ferroviario.</vt:lpstr>
      <vt:lpstr>Attività OR6: applicazione delle green technologies per l’alimentazione di una reti di sensori wireless per il monitoraggio di carri merci </vt:lpstr>
      <vt:lpstr>“MODISTA  - Esperti in Monitoraggio delle Infrastrutture Ferroviarie” PON03PE_00159_6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“MODISTA  - Esperti in Monitoraggio delle Infrastrutture Ferroviarie” PON03PE_00159_6</dc:title>
  <dc:creator>Giusy Formato</dc:creator>
  <cp:lastModifiedBy>Giusy Formato</cp:lastModifiedBy>
  <cp:revision>30</cp:revision>
  <dcterms:created xsi:type="dcterms:W3CDTF">2016-10-19T19:03:11Z</dcterms:created>
  <dcterms:modified xsi:type="dcterms:W3CDTF">2016-10-21T16:29:02Z</dcterms:modified>
</cp:coreProperties>
</file>