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75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60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92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07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8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281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59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50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23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921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16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2CBDD-0B17-4BCC-B32D-868774324E80}" type="datetimeFigureOut">
              <a:rPr lang="it-IT" smtClean="0"/>
              <a:t>24/10/2016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93FE-DA9B-4C8D-8427-6AA7AEE01C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35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hyperlink" Target="mailto:martorana.antonio90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708" y="346968"/>
            <a:ext cx="1593782" cy="33105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137" y="216467"/>
            <a:ext cx="1142993" cy="59205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311" y="234741"/>
            <a:ext cx="1312248" cy="53715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367" y="346968"/>
            <a:ext cx="1059366" cy="331052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974" y="234741"/>
            <a:ext cx="1382393" cy="722738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806497" y="935639"/>
            <a:ext cx="861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“MODISTA  - Esperti in Monitoraggio delle Infrastrutture Ferroviarie” PON03PE_00159_6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715403" y="2319402"/>
            <a:ext cx="39475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         Residenza:</a:t>
            </a:r>
            <a:r>
              <a:rPr lang="it-IT" sz="1600" dirty="0" smtClean="0"/>
              <a:t>     </a:t>
            </a:r>
            <a:r>
              <a:rPr lang="it-IT" sz="1400" b="1" dirty="0" smtClean="0"/>
              <a:t>Via G. Mercalli, 9 – Cardito (NA)</a:t>
            </a:r>
          </a:p>
          <a:p>
            <a:r>
              <a:rPr lang="it-IT" sz="1200" dirty="0" smtClean="0"/>
              <a:t>           Telefono:       </a:t>
            </a:r>
            <a:r>
              <a:rPr lang="it-IT" sz="1400" b="1" dirty="0" smtClean="0"/>
              <a:t>3343484859 – 0818345931</a:t>
            </a:r>
          </a:p>
          <a:p>
            <a:r>
              <a:rPr lang="it-IT" sz="1200" dirty="0" smtClean="0"/>
              <a:t>               E-mail:       </a:t>
            </a:r>
            <a:r>
              <a:rPr lang="it-IT" sz="1400" b="1" dirty="0" smtClean="0">
                <a:hlinkClick r:id="rId7"/>
              </a:rPr>
              <a:t>martorana.antonio90@gmail.com</a:t>
            </a:r>
            <a:endParaRPr lang="it-IT" sz="1400" b="1" dirty="0"/>
          </a:p>
          <a:p>
            <a:r>
              <a:rPr lang="it-IT" sz="1200" dirty="0" smtClean="0"/>
              <a:t>Data di nascita</a:t>
            </a:r>
            <a:r>
              <a:rPr lang="it-IT" sz="1400" dirty="0" smtClean="0"/>
              <a:t>:      </a:t>
            </a:r>
            <a:r>
              <a:rPr lang="it-IT" sz="1400" b="1" dirty="0" smtClean="0"/>
              <a:t>07/09/1990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47193" y="3555691"/>
            <a:ext cx="1248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u="sng" dirty="0" smtClean="0"/>
              <a:t>ISTRUZIONE</a:t>
            </a:r>
            <a:endParaRPr lang="it-IT" sz="1600" b="1" u="sng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897961" y="3842454"/>
            <a:ext cx="552614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smtClean="0"/>
              <a:t>Laurea Magistrale in Ingegneria Meccanica per la Progettazione e la Produzione – Curriculum Ferroviario</a:t>
            </a:r>
          </a:p>
          <a:p>
            <a:pPr algn="just"/>
            <a:r>
              <a:rPr lang="it-IT" sz="1400" dirty="0" smtClean="0"/>
              <a:t>Università degli Studi di Napoli Federico II – Scuola Politecnica e delle Scienze di Base</a:t>
            </a:r>
          </a:p>
          <a:p>
            <a:pPr algn="just"/>
            <a:r>
              <a:rPr lang="it-IT" sz="1400" dirty="0" smtClean="0"/>
              <a:t>Voto: 110 e lode/110</a:t>
            </a:r>
          </a:p>
          <a:p>
            <a:pPr algn="just"/>
            <a:r>
              <a:rPr lang="it-IT" sz="1400" dirty="0" smtClean="0"/>
              <a:t>Titolo della Tesi: </a:t>
            </a:r>
            <a:r>
              <a:rPr lang="it-IT" sz="1400" i="1" dirty="0"/>
              <a:t>Verifica di resistenza di componenti del sistema di manovra per scambi </a:t>
            </a:r>
            <a:r>
              <a:rPr lang="it-IT" sz="1400" i="1" dirty="0" smtClean="0"/>
              <a:t>AV</a:t>
            </a:r>
          </a:p>
          <a:p>
            <a:pPr algn="just"/>
            <a:r>
              <a:rPr lang="it-IT" sz="1400" dirty="0" smtClean="0"/>
              <a:t>Relatori: Prof. Ing. Antonio De Iorio – Dr. Ing. Giovanni Pio Pucillo</a:t>
            </a:r>
            <a:endParaRPr lang="it-IT" sz="1400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70085" y="3879055"/>
            <a:ext cx="955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dirty="0" smtClean="0"/>
              <a:t>Aprile 2015</a:t>
            </a:r>
            <a:endParaRPr lang="it-IT" sz="12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27475" y="5856924"/>
            <a:ext cx="914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Luglio 2009</a:t>
            </a:r>
            <a:endParaRPr lang="it-IT" sz="12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886123" y="5832062"/>
            <a:ext cx="53041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Maturità Scientifica</a:t>
            </a:r>
          </a:p>
          <a:p>
            <a:r>
              <a:rPr lang="it-IT" sz="1400" dirty="0" smtClean="0"/>
              <a:t>Liceo Scientifico Statale Carlo Miranda – Frattamaggiore (NA)</a:t>
            </a:r>
          </a:p>
          <a:p>
            <a:r>
              <a:rPr lang="it-IT" sz="1400" dirty="0" smtClean="0"/>
              <a:t>Voto: 100/100</a:t>
            </a: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56" y="1365377"/>
            <a:ext cx="1465613" cy="2047102"/>
          </a:xfrm>
          <a:prstGeom prst="rect">
            <a:avLst/>
          </a:prstGeom>
        </p:spPr>
      </p:pic>
      <p:sp>
        <p:nvSpPr>
          <p:cNvPr id="23" name="CasellaDiTesto 22"/>
          <p:cNvSpPr txBox="1"/>
          <p:nvPr/>
        </p:nvSpPr>
        <p:spPr>
          <a:xfrm>
            <a:off x="1793463" y="1534320"/>
            <a:ext cx="3743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MARTORANA ANTONIO</a:t>
            </a:r>
            <a:endParaRPr lang="it-IT" sz="2800" b="1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6470984" y="2497605"/>
            <a:ext cx="2639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u="sng" dirty="0" smtClean="0"/>
              <a:t>ESPERIENZE PROFESSIONALI</a:t>
            </a:r>
            <a:endParaRPr lang="it-IT" sz="1600" b="1" u="sng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6592382" y="3644908"/>
            <a:ext cx="55847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Hitachi Rail Italy</a:t>
            </a:r>
          </a:p>
          <a:p>
            <a:r>
              <a:rPr lang="it-IT" sz="1400" dirty="0" smtClean="0"/>
              <a:t>Stage formativo nell’ambito della Progettazione sistemistica di veicoli HRV Mass Transit</a:t>
            </a:r>
            <a:r>
              <a:rPr lang="it-IT" sz="1400" dirty="0"/>
              <a:t> </a:t>
            </a:r>
            <a:r>
              <a:rPr lang="it-IT" sz="1400" dirty="0" smtClean="0"/>
              <a:t>(Febbraio – Settembre 2016)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6582495" y="2865327"/>
            <a:ext cx="48475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Hitachi Industrial Engineering – Hitachi Rail Italy</a:t>
            </a:r>
          </a:p>
          <a:p>
            <a:r>
              <a:rPr lang="it-IT" sz="1400" dirty="0" smtClean="0"/>
              <a:t>Train System Engineer - </a:t>
            </a:r>
            <a:r>
              <a:rPr lang="it-IT" sz="1400" i="1" dirty="0" smtClean="0"/>
              <a:t>Progettazione sistemistica di veicoli HRV Mass Transit</a:t>
            </a:r>
            <a:r>
              <a:rPr lang="it-IT" sz="1400" dirty="0"/>
              <a:t> </a:t>
            </a:r>
            <a:r>
              <a:rPr lang="it-IT" sz="1400" dirty="0" smtClean="0"/>
              <a:t>(da Ottobre 2016 ad oggi).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6482136" y="4712259"/>
            <a:ext cx="1758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u="sng" dirty="0" smtClean="0"/>
              <a:t>RICONOSCIMENTI</a:t>
            </a:r>
            <a:endParaRPr lang="it-IT" sz="1600" b="1" u="sng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6592382" y="5084267"/>
            <a:ext cx="53951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MATISA </a:t>
            </a:r>
            <a:r>
              <a:rPr lang="it-IT" sz="1400" dirty="0" smtClean="0"/>
              <a:t>- </a:t>
            </a:r>
            <a:r>
              <a:rPr lang="it-IT" sz="1400" i="1" dirty="0"/>
              <a:t>Miglior Tesi di Laurea in Ingegneria attinente l’infrastruttura ferroviaria per l’Alta Velocità</a:t>
            </a:r>
            <a:r>
              <a:rPr lang="it-IT" sz="1400" i="1" dirty="0" smtClean="0"/>
              <a:t>.</a:t>
            </a:r>
          </a:p>
          <a:p>
            <a:r>
              <a:rPr lang="it-IT" sz="1400" dirty="0" smtClean="0"/>
              <a:t>CIFI - Collegio degli Ingegneri Ferroviari Italiani</a:t>
            </a:r>
            <a:endParaRPr lang="it-IT" sz="1400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6581231" y="5985349"/>
            <a:ext cx="53951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MODISTA </a:t>
            </a:r>
            <a:r>
              <a:rPr lang="it-IT" sz="1400" dirty="0"/>
              <a:t>-</a:t>
            </a:r>
            <a:r>
              <a:rPr lang="it-IT" sz="1400" dirty="0" smtClean="0"/>
              <a:t> </a:t>
            </a:r>
            <a:r>
              <a:rPr lang="it-IT" sz="1400" i="1" dirty="0"/>
              <a:t>Esperti in monitoraggio delle infrastrutture </a:t>
            </a:r>
            <a:r>
              <a:rPr lang="it-IT" sz="1400" i="1" dirty="0" smtClean="0"/>
              <a:t>ferroviarie.</a:t>
            </a:r>
          </a:p>
          <a:p>
            <a:r>
              <a:rPr lang="it-IT" sz="1400" dirty="0" smtClean="0"/>
              <a:t>Ministero dell’Istruzione, dell’Università e della Ricerca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3116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708" y="346968"/>
            <a:ext cx="1593782" cy="33105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137" y="216467"/>
            <a:ext cx="1142993" cy="59205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311" y="234741"/>
            <a:ext cx="1312248" cy="53715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367" y="346968"/>
            <a:ext cx="1059366" cy="331052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974" y="234741"/>
            <a:ext cx="1382393" cy="722738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806497" y="935639"/>
            <a:ext cx="861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“MODISTA  - Esperti in Monitoraggio delle Infrastrutture Ferroviarie” PON03PE_00159_6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069046" y="1562590"/>
            <a:ext cx="2964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Hitachi Rail Italy</a:t>
            </a:r>
            <a:endParaRPr lang="it-IT" sz="32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47877" y="2351556"/>
            <a:ext cx="4806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/>
              <a:t>Le attività di training on the job presso </a:t>
            </a:r>
            <a:r>
              <a:rPr lang="it-IT" sz="1600" b="1" dirty="0"/>
              <a:t>Hitachi Rail Italy</a:t>
            </a:r>
            <a:r>
              <a:rPr lang="it-IT" sz="1600" dirty="0"/>
              <a:t> sono state svolte nell’ambito della progettazione sistemistica di veicoli HRV Mass Transit. 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57563" y="3305889"/>
            <a:ext cx="5290325" cy="2223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/>
              <a:t>Contenuti attività:</a:t>
            </a:r>
          </a:p>
          <a:p>
            <a:pPr algn="just"/>
            <a:endParaRPr lang="it-IT" sz="105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smtClean="0"/>
              <a:t>Gestione dei requisiti di capitolato e di sistema per il controllo e la diagnostica di veicolo.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smtClean="0"/>
              <a:t>Definizione architettura elettrica e meccanica del veicolo.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smtClean="0"/>
              <a:t>Analisi delle prestazioni di veicolo, finalizzata al dimensionamento della catena di propulsione.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smtClean="0"/>
              <a:t>Preparazione dell’offerta tecnica.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smtClean="0"/>
              <a:t>Definizione delle specifiche di test funzionali (FTS).</a:t>
            </a:r>
            <a:endParaRPr lang="it-IT" sz="16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143673" y="1990049"/>
            <a:ext cx="2151920" cy="1238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/>
              <a:t>Progetti seguiti:</a:t>
            </a:r>
          </a:p>
          <a:p>
            <a:pPr algn="just"/>
            <a:endParaRPr lang="it-IT" sz="105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dirty="0" smtClean="0"/>
              <a:t>Metro Baltimora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dirty="0" smtClean="0"/>
              <a:t>Metro Londra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dirty="0" smtClean="0"/>
              <a:t>Metro Miami</a:t>
            </a:r>
            <a:endParaRPr lang="it-IT" sz="160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8415734" y="1990049"/>
            <a:ext cx="3572756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/>
              <a:t>Sottosistemi:</a:t>
            </a:r>
          </a:p>
          <a:p>
            <a:pPr algn="just"/>
            <a:endParaRPr lang="it-IT" sz="105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smtClean="0"/>
              <a:t>Friction Brake and Pneumatic System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smtClean="0"/>
              <a:t>Propulsion and Dynamic Braking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smtClean="0"/>
              <a:t>Operator’s cab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smtClean="0"/>
              <a:t>Coupler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dirty="0" smtClean="0"/>
              <a:t>Train Performances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6143673" y="3799351"/>
            <a:ext cx="4449986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/>
              <a:t>Strumenti informatici:</a:t>
            </a:r>
          </a:p>
          <a:p>
            <a:pPr algn="just"/>
            <a:endParaRPr lang="it-IT" sz="105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dirty="0" smtClean="0"/>
              <a:t>IBM DOORS</a:t>
            </a:r>
            <a:r>
              <a:rPr lang="it-IT" sz="1600" dirty="0" smtClean="0"/>
              <a:t>: permette di acquisire, tracciare, analizzare e gestire le modifiche delle informazioni, dimostrando la </a:t>
            </a:r>
            <a:r>
              <a:rPr lang="it-IT" sz="1600" i="1" dirty="0" smtClean="0"/>
              <a:t>compliance</a:t>
            </a:r>
            <a:r>
              <a:rPr lang="it-IT" sz="1600" dirty="0" smtClean="0"/>
              <a:t> (conformità) a normative e standard del settore.</a:t>
            </a:r>
          </a:p>
          <a:p>
            <a:pPr algn="just"/>
            <a:endParaRPr lang="it-IT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600" b="1" dirty="0" smtClean="0"/>
              <a:t>SimSys</a:t>
            </a:r>
            <a:r>
              <a:rPr lang="it-IT" sz="1600" dirty="0" smtClean="0"/>
              <a:t>: software sviluppato da HRI, permette di definire e verificare i requisiti della catena di trazione di un veicolo ferroviario.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67331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708" y="346968"/>
            <a:ext cx="1593782" cy="33105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137" y="216467"/>
            <a:ext cx="1142993" cy="59205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311" y="234741"/>
            <a:ext cx="1312248" cy="53715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367" y="346968"/>
            <a:ext cx="1059366" cy="331052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974" y="234741"/>
            <a:ext cx="1382393" cy="722738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806497" y="935639"/>
            <a:ext cx="8619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“MODISTA  - Esperti in Monitoraggio delle Infrastrutture Ferroviarie” PON03PE_00159_6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69234" y="4338087"/>
            <a:ext cx="36561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100" b="1" dirty="0" smtClean="0"/>
              <a:t>MTA – Metro Baltimore: Curve di frenatura e decelerazione per una Married Pair</a:t>
            </a:r>
            <a:endParaRPr lang="it-IT" sz="11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802082" y="6351658"/>
            <a:ext cx="36189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100" b="1" dirty="0" smtClean="0"/>
              <a:t>NTfL – Metro London: speed vs distance (tunnel track)</a:t>
            </a:r>
            <a:endParaRPr lang="it-IT" sz="1100" b="1" dirty="0"/>
          </a:p>
        </p:txBody>
      </p:sp>
      <p:pic>
        <p:nvPicPr>
          <p:cNvPr id="14" name="Immagine 1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010" y="3774558"/>
            <a:ext cx="3944955" cy="2486488"/>
          </a:xfrm>
          <a:prstGeom prst="rect">
            <a:avLst/>
          </a:prstGeom>
          <a:noFill/>
        </p:spPr>
      </p:pic>
      <p:pic>
        <p:nvPicPr>
          <p:cNvPr id="15" name="Immagine 1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79" y="1468713"/>
            <a:ext cx="4562766" cy="2869374"/>
          </a:xfrm>
          <a:prstGeom prst="rect">
            <a:avLst/>
          </a:prstGeom>
          <a:noFill/>
        </p:spPr>
      </p:pic>
      <p:pic>
        <p:nvPicPr>
          <p:cNvPr id="16" name="Immagine 15" descr="1034908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36" b="40305"/>
          <a:stretch>
            <a:fillRect/>
          </a:stretch>
        </p:blipFill>
        <p:spPr bwMode="auto">
          <a:xfrm>
            <a:off x="6786366" y="1570688"/>
            <a:ext cx="5067100" cy="211047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CasellaDiTesto 16"/>
          <p:cNvSpPr txBox="1"/>
          <p:nvPr/>
        </p:nvSpPr>
        <p:spPr>
          <a:xfrm>
            <a:off x="9098127" y="3592884"/>
            <a:ext cx="26352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100" b="1" dirty="0" smtClean="0"/>
              <a:t>MDT – Metro Miami: automatic coupler</a:t>
            </a:r>
            <a:endParaRPr lang="it-IT" sz="1100" b="1" dirty="0"/>
          </a:p>
        </p:txBody>
      </p:sp>
    </p:spTree>
    <p:extLst>
      <p:ext uri="{BB962C8B-B14F-4D97-AF65-F5344CB8AC3E}">
        <p14:creationId xmlns:p14="http://schemas.microsoft.com/office/powerpoint/2010/main" val="14901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433</Words>
  <Application>Microsoft Office PowerPoint</Application>
  <PresentationFormat>Widescreen</PresentationFormat>
  <Paragraphs>58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44</cp:revision>
  <dcterms:created xsi:type="dcterms:W3CDTF">2016-10-21T07:13:45Z</dcterms:created>
  <dcterms:modified xsi:type="dcterms:W3CDTF">2016-10-24T07:25:11Z</dcterms:modified>
</cp:coreProperties>
</file>