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5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4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2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441B-4007-4958-A8AF-01F8EACF31CC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9F4D-D64A-43FB-AD37-DED8662812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6079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441B-4007-4958-A8AF-01F8EACF31CC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9F4D-D64A-43FB-AD37-DED8662812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114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441B-4007-4958-A8AF-01F8EACF31CC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9F4D-D64A-43FB-AD37-DED8662812E6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74476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441B-4007-4958-A8AF-01F8EACF31CC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9F4D-D64A-43FB-AD37-DED8662812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6447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441B-4007-4958-A8AF-01F8EACF31CC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9F4D-D64A-43FB-AD37-DED8662812E6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7119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441B-4007-4958-A8AF-01F8EACF31CC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9F4D-D64A-43FB-AD37-DED8662812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37114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441B-4007-4958-A8AF-01F8EACF31CC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9F4D-D64A-43FB-AD37-DED8662812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1941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441B-4007-4958-A8AF-01F8EACF31CC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9F4D-D64A-43FB-AD37-DED8662812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0928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441B-4007-4958-A8AF-01F8EACF31CC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9F4D-D64A-43FB-AD37-DED8662812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624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441B-4007-4958-A8AF-01F8EACF31CC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9F4D-D64A-43FB-AD37-DED8662812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561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441B-4007-4958-A8AF-01F8EACF31CC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9F4D-D64A-43FB-AD37-DED8662812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1693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441B-4007-4958-A8AF-01F8EACF31CC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9F4D-D64A-43FB-AD37-DED8662812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1649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441B-4007-4958-A8AF-01F8EACF31CC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9F4D-D64A-43FB-AD37-DED8662812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605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441B-4007-4958-A8AF-01F8EACF31CC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9F4D-D64A-43FB-AD37-DED8662812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5856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441B-4007-4958-A8AF-01F8EACF31CC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9F4D-D64A-43FB-AD37-DED8662812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9392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7441B-4007-4958-A8AF-01F8EACF31CC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49F4D-D64A-43FB-AD37-DED8662812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8775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7441B-4007-4958-A8AF-01F8EACF31CC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E049F4D-D64A-43FB-AD37-DED8662812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095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  <p:sldLayoutId id="2147483937" r:id="rId12"/>
    <p:sldLayoutId id="2147483938" r:id="rId13"/>
    <p:sldLayoutId id="2147483939" r:id="rId14"/>
    <p:sldLayoutId id="2147483940" r:id="rId15"/>
    <p:sldLayoutId id="21474839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534406"/>
            <a:ext cx="12192000" cy="16177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6" name="Gruppo 5"/>
          <p:cNvGrpSpPr/>
          <p:nvPr/>
        </p:nvGrpSpPr>
        <p:grpSpPr>
          <a:xfrm>
            <a:off x="1678972" y="897659"/>
            <a:ext cx="8964131" cy="852488"/>
            <a:chOff x="1507156" y="1064754"/>
            <a:chExt cx="8964131" cy="852488"/>
          </a:xfrm>
        </p:grpSpPr>
        <p:pic>
          <p:nvPicPr>
            <p:cNvPr id="2053" name="Immagine 14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4537" y="1233065"/>
              <a:ext cx="1247775" cy="6000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49" name="Immagine 16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07156" y="1064754"/>
              <a:ext cx="1285875" cy="8524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Immagine 7" descr="PAC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45784" y="1385466"/>
              <a:ext cx="1016000" cy="3714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0" name="Immagine 5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18212" y="1214774"/>
              <a:ext cx="1054100" cy="5524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1" name="Immagine 8" descr="Ministro per la Coesione Territoriale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728212" y="1426387"/>
              <a:ext cx="1743075" cy="295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395086" y="600666"/>
            <a:ext cx="9531903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Avviso n. 713/Ric. del 29/10/2010 - Titolo III - "Creazione di nuovi Distretti e/o nuove Aggregazioni Pubblico - Private « Intervento di formazione PON03PE_00159_1</a:t>
            </a:r>
            <a:endParaRPr kumimoji="0" lang="it-IT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727328" y="2599170"/>
            <a:ext cx="33868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200" b="1" cap="small" dirty="0"/>
              <a:t>Castaldi Vincenzo</a:t>
            </a:r>
            <a:endParaRPr lang="it-IT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176506" y="4241367"/>
            <a:ext cx="9920475" cy="183707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Laureato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ingegneria elettronica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specialistica con 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votazione 110/110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Esperienze lavorative all’Università (nel laboratorio di Misure e Strumentazioni Elettroniche di Misure) e in aziende del settore ‘’Ricerca’’, ‘’Spazio e Difesa’’ e ‘’Ferroviario’’.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Esperienze di attività in ambito informatico come sistemista hardware/software e sviluppatore freelance.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Certificato da National Instruments come sviluppatore in ambiente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LabVIEW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partecipato a diversi seminari e </a:t>
            </a:r>
            <a:r>
              <a:rPr lang="it-IT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webinar</a:t>
            </a:r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 aggiornamenti su prodotti hardware/software National Instruments e sviluppo di nuove applicazioni.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Immagine 11" descr="photo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033" y="2678682"/>
            <a:ext cx="1255395" cy="12553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Rettangolo 6"/>
          <p:cNvSpPr/>
          <p:nvPr/>
        </p:nvSpPr>
        <p:spPr>
          <a:xfrm>
            <a:off x="575247" y="1748037"/>
            <a:ext cx="11171583" cy="308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1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“Formazione di ingegneri per la progettazione e lo sviluppo dei sistemi </a:t>
            </a:r>
            <a:r>
              <a:rPr lang="it-IT" sz="13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embedded</a:t>
            </a:r>
            <a:r>
              <a:rPr lang="it-IT" sz="1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it-IT" sz="13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NEMBO (Codice </a:t>
            </a:r>
            <a:r>
              <a:rPr lang="it-IT" sz="13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identificativo progetto: PON03PE_00159_1)</a:t>
            </a:r>
            <a:endParaRPr lang="it-IT" sz="1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071409" y="3080036"/>
            <a:ext cx="26986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300" dirty="0" smtClean="0"/>
              <a:t>Ingegnere</a:t>
            </a:r>
            <a:r>
              <a:rPr lang="it-IT" sz="1400" dirty="0" smtClean="0"/>
              <a:t> elettronico</a:t>
            </a:r>
            <a:endParaRPr lang="it-IT" sz="14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2876860" y="3442752"/>
            <a:ext cx="3087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Tel.: 3478819623</a:t>
            </a:r>
          </a:p>
          <a:p>
            <a:r>
              <a:rPr lang="it-IT" sz="1400" dirty="0" smtClean="0"/>
              <a:t>E-mail: vcastaldi@alice.it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308757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706582" y="1892831"/>
            <a:ext cx="10778835" cy="4504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680"/>
              </a:lnSpc>
              <a:spcAft>
                <a:spcPts val="800"/>
              </a:spcAft>
            </a:pP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it-I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documentazione del software è di fatto un testo che accompagna i programmi. Essa contiene sia spiegazioni di come il software operi, sia informazioni sul corretto uso di quest’ultimo, ed assume un diverso significato a seconda del ruolo dell’utente.</a:t>
            </a:r>
          </a:p>
          <a:p>
            <a:pPr algn="just">
              <a:lnSpc>
                <a:spcPts val="1680"/>
              </a:lnSpc>
              <a:spcAft>
                <a:spcPts val="800"/>
              </a:spcAft>
            </a:pPr>
            <a:r>
              <a:rPr lang="it-I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 un punto di vista più teoretico, la documentazione è una parte importante dell’ingegneria del software ed essa si esegue con criteri differenti ed in diversi tempi dello sviluppo del software. Passiamo ora ad elencare le categorie principali di documentazione e le loro relative caratteristiche in sintesi:</a:t>
            </a:r>
          </a:p>
          <a:p>
            <a:pPr marL="628650" lvl="1" indent="-171450" algn="just">
              <a:lnSpc>
                <a:spcPts val="168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Requirements</a:t>
            </a:r>
            <a:r>
              <a:rPr lang="it-IT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documentation</a:t>
            </a:r>
            <a:r>
              <a:rPr lang="it-IT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sono </a:t>
            </a:r>
            <a:r>
              <a:rPr lang="it-I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enunciati che identificano gli attributi, le capacità, le caratteristiche, o la qualità di un sistema. Questo è il fondamento di ciò che è stato o sarà implementato.</a:t>
            </a:r>
          </a:p>
          <a:p>
            <a:pPr marL="628650" lvl="1" indent="-171450" algn="just">
              <a:lnSpc>
                <a:spcPts val="168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Architecture/Design </a:t>
            </a:r>
            <a:r>
              <a:rPr lang="it-IT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documentation</a:t>
            </a:r>
            <a:r>
              <a:rPr lang="it-IT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è </a:t>
            </a:r>
            <a:r>
              <a:rPr lang="it-I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una panoramica del software. Comprende le relazioni di un ambiente ed i principi di costruzione da utilizzare nella progettazione dei componenti del software.</a:t>
            </a:r>
          </a:p>
          <a:p>
            <a:pPr marL="628650" lvl="1" indent="-171450" algn="just">
              <a:lnSpc>
                <a:spcPts val="168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Technical </a:t>
            </a:r>
            <a:r>
              <a:rPr lang="it-IT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documentation</a:t>
            </a:r>
            <a:r>
              <a:rPr lang="it-IT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è </a:t>
            </a:r>
            <a:r>
              <a:rPr lang="it-I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documentazione di codice, algoritmi, interfacce e API (Application Programming Interface).</a:t>
            </a:r>
          </a:p>
          <a:p>
            <a:pPr marL="628650" lvl="1" indent="-171450" algn="just">
              <a:lnSpc>
                <a:spcPts val="168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End User </a:t>
            </a:r>
            <a:r>
              <a:rPr lang="it-IT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documentation</a:t>
            </a:r>
            <a:r>
              <a:rPr lang="it-IT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sono </a:t>
            </a:r>
            <a:r>
              <a:rPr lang="it-I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manuali per l’utente finale, per gli amministratori di sistema e per il personale di supporto.</a:t>
            </a:r>
          </a:p>
          <a:p>
            <a:pPr marL="628650" lvl="1" indent="-171450" algn="just">
              <a:lnSpc>
                <a:spcPts val="168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Marketing </a:t>
            </a:r>
            <a:r>
              <a:rPr lang="it-IT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documentation</a:t>
            </a:r>
            <a:r>
              <a:rPr lang="it-IT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è </a:t>
            </a:r>
            <a:r>
              <a:rPr lang="it-I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materiale promozionale del prodotto software, oltre ad essere analisi della domanda del mercato e di come commercializzare il prodotto</a:t>
            </a: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ts val="1680"/>
              </a:lnSpc>
              <a:spcAft>
                <a:spcPts val="800"/>
              </a:spcAft>
            </a:pP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tal proposito si è ritenuto opportuno realizzare un sistema di generazione automatica della documentazione. Il documento </a:t>
            </a: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viene </a:t>
            </a: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scritto tramite un applicazione con la quale </a:t>
            </a: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 genera </a:t>
            </a: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sia una versione html che pdf. La prima è possibile aprirla con qualsiasi browser e sono attivi anche i collegamenti tra le pagine, i capitoli, i paragrafi ecc. La versione pdf presenta la classica struttura di un documento e l’ìndice è costituito da collegamenti testuali cliccabili per raggiungere la sezione scelta. L’applicazione utilizzata è </a:t>
            </a:r>
            <a:r>
              <a:rPr lang="it-IT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Doxygen</a:t>
            </a: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Rettangolo 3"/>
          <p:cNvSpPr/>
          <p:nvPr/>
        </p:nvSpPr>
        <p:spPr>
          <a:xfrm>
            <a:off x="0" y="730943"/>
            <a:ext cx="12192000" cy="923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Titolo 4"/>
          <p:cNvSpPr txBox="1">
            <a:spLocks/>
          </p:cNvSpPr>
          <p:nvPr/>
        </p:nvSpPr>
        <p:spPr>
          <a:xfrm>
            <a:off x="706582" y="730944"/>
            <a:ext cx="10778835" cy="923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L’attività in azienda (1)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96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706582" y="1839823"/>
            <a:ext cx="10778835" cy="4857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Doxygen</a:t>
            </a: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è un progetto </a:t>
            </a:r>
            <a:r>
              <a:rPr lang="it-I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open source rilasciato sotto licenza GPL </a:t>
            </a: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 è specifico per </a:t>
            </a:r>
            <a:r>
              <a:rPr lang="it-I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generazione automatica della documentazione a partire dal codice sorgente di un generico software</a:t>
            </a: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Il </a:t>
            </a:r>
            <a:r>
              <a:rPr lang="it-I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programma è un sistema multipiattaforma (Linux, </a:t>
            </a:r>
            <a:r>
              <a:rPr lang="it-IT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MacOS</a:t>
            </a:r>
            <a:r>
              <a:rPr lang="it-I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Windows , ecc.) ed opera con i linguaggi C++, C, Java, </a:t>
            </a:r>
            <a:r>
              <a:rPr lang="it-IT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Objective</a:t>
            </a:r>
            <a:r>
              <a:rPr lang="it-I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-C, </a:t>
            </a:r>
            <a:r>
              <a:rPr lang="it-IT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Python</a:t>
            </a:r>
            <a:r>
              <a:rPr lang="it-I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IDL (versioni CORBA e Microsoft), Fortran, PHP, C#, e D.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Doxygen</a:t>
            </a:r>
            <a:r>
              <a:rPr lang="it-I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può essere utile in tre modi per coloro che lavorano ad un progetto software: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Può </a:t>
            </a:r>
            <a:r>
              <a:rPr lang="it-I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generare la documentazione per browser di rete (in HTML) e/o un manuale di riferimento offline (in LATEX) da un insieme di file sorgenti adeguatamente documentati. </a:t>
            </a:r>
            <a:endParaRPr lang="it-IT" sz="1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È possibile configurare </a:t>
            </a:r>
            <a:r>
              <a:rPr lang="it-IT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Doxygen</a:t>
            </a: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per estrarre la struttura del codice da file sorgente non documentati. Questo è molto utile per orientarsi rapidamente in distribuzioni molto estese di codice sorgente. È anche possibile visualizzare le relazioni tra i vari elementi mediante i grafici delle dipendenze, diagrammi dell’ereditarietà e diagrammi di collaborazione, che si possono generare tutti automaticamente.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 </a:t>
            </a:r>
            <a:r>
              <a:rPr lang="it-I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può anche eccedere nell’uso di </a:t>
            </a:r>
            <a:r>
              <a:rPr lang="it-IT" sz="1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Doxygen</a:t>
            </a:r>
            <a:r>
              <a:rPr lang="it-I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come editor per creare documentazione </a:t>
            </a: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normale.</a:t>
            </a:r>
            <a:endParaRPr lang="it-IT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Un’altra attività portata a termine durante il periodo di formazione è </a:t>
            </a:r>
            <a:r>
              <a:rPr lang="it-IT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tata quella di mettere in funzione un sistema di conteggio dei passeggeri a bordo treno facendo un analisi su un’opportuna topologia da utilizzare, le scelte delle configurazioni più appropriate per soddisfare i requisiti ed infine la verifica sul corretto funzionamento.  A valle di questo lavoro è </a:t>
            </a: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stata scritta </a:t>
            </a: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una relazione, documentando il lavoro ed indicando i passi effettuati.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Un’altra </a:t>
            </a:r>
            <a:r>
              <a:rPr lang="it-IT" sz="14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attività </a:t>
            </a:r>
            <a:r>
              <a:rPr lang="it-IT" sz="140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 riguardato </a:t>
            </a: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configurazione di router </a:t>
            </a:r>
            <a:r>
              <a:rPr lang="it-IT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WiFi</a:t>
            </a: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per consentire la comunicazione tra bordo treno e terra. A partire da una topologia di rete e un indirizzamento già progettati bisognava configurarli e stabilire una procedura indicando i passi da effettuare, i </a:t>
            </a:r>
            <a:r>
              <a:rPr lang="it-IT" sz="1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tool</a:t>
            </a:r>
            <a:r>
              <a:rPr lang="it-IT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 utilizzare e le verifiche da seguire. Tutto questo doveva essere riportato in un documento di configurazione che il tecnico deve utilizzare durante un’attività di manutenzione. </a:t>
            </a:r>
          </a:p>
        </p:txBody>
      </p:sp>
      <p:sp>
        <p:nvSpPr>
          <p:cNvPr id="7" name="Rettangolo 6"/>
          <p:cNvSpPr/>
          <p:nvPr/>
        </p:nvSpPr>
        <p:spPr>
          <a:xfrm>
            <a:off x="0" y="730943"/>
            <a:ext cx="12192000" cy="923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Titolo 4"/>
          <p:cNvSpPr txBox="1">
            <a:spLocks/>
          </p:cNvSpPr>
          <p:nvPr/>
        </p:nvSpPr>
        <p:spPr>
          <a:xfrm>
            <a:off x="706582" y="730944"/>
            <a:ext cx="10778835" cy="9233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L’attività in azienda (2)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60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accettatur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433</TotalTime>
  <Words>810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Wingdings 3</vt:lpstr>
      <vt:lpstr>Sfaccettatura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NemboVin</dc:creator>
  <cp:lastModifiedBy>NemboVin</cp:lastModifiedBy>
  <cp:revision>40</cp:revision>
  <dcterms:created xsi:type="dcterms:W3CDTF">2016-10-19T10:12:59Z</dcterms:created>
  <dcterms:modified xsi:type="dcterms:W3CDTF">2016-10-21T13:05:15Z</dcterms:modified>
</cp:coreProperties>
</file>