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70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E5EFD-7C73-4E3D-AA62-DB1521140B7D}" type="datetimeFigureOut">
              <a:rPr lang="it-IT" smtClean="0"/>
              <a:t>21/10/2016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2A92F-3B8C-4BBC-8169-A73C70DE14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9096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E5EFD-7C73-4E3D-AA62-DB1521140B7D}" type="datetimeFigureOut">
              <a:rPr lang="it-IT" smtClean="0"/>
              <a:t>21/10/2016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2A92F-3B8C-4BBC-8169-A73C70DE14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1460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E5EFD-7C73-4E3D-AA62-DB1521140B7D}" type="datetimeFigureOut">
              <a:rPr lang="it-IT" smtClean="0"/>
              <a:t>21/10/2016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2A92F-3B8C-4BBC-8169-A73C70DE14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2055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E5EFD-7C73-4E3D-AA62-DB1521140B7D}" type="datetimeFigureOut">
              <a:rPr lang="it-IT" smtClean="0"/>
              <a:t>21/10/2016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2A92F-3B8C-4BBC-8169-A73C70DE14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5269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E5EFD-7C73-4E3D-AA62-DB1521140B7D}" type="datetimeFigureOut">
              <a:rPr lang="it-IT" smtClean="0"/>
              <a:t>21/10/2016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2A92F-3B8C-4BBC-8169-A73C70DE14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3734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E5EFD-7C73-4E3D-AA62-DB1521140B7D}" type="datetimeFigureOut">
              <a:rPr lang="it-IT" smtClean="0"/>
              <a:t>21/10/2016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2A92F-3B8C-4BBC-8169-A73C70DE14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8429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E5EFD-7C73-4E3D-AA62-DB1521140B7D}" type="datetimeFigureOut">
              <a:rPr lang="it-IT" smtClean="0"/>
              <a:t>21/10/2016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2A92F-3B8C-4BBC-8169-A73C70DE14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709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E5EFD-7C73-4E3D-AA62-DB1521140B7D}" type="datetimeFigureOut">
              <a:rPr lang="it-IT" smtClean="0"/>
              <a:t>21/10/2016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2A92F-3B8C-4BBC-8169-A73C70DE14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6516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E5EFD-7C73-4E3D-AA62-DB1521140B7D}" type="datetimeFigureOut">
              <a:rPr lang="it-IT" smtClean="0"/>
              <a:t>21/10/2016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2A92F-3B8C-4BBC-8169-A73C70DE14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8748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E5EFD-7C73-4E3D-AA62-DB1521140B7D}" type="datetimeFigureOut">
              <a:rPr lang="it-IT" smtClean="0"/>
              <a:t>21/10/2016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2A92F-3B8C-4BBC-8169-A73C70DE14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8387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E5EFD-7C73-4E3D-AA62-DB1521140B7D}" type="datetimeFigureOut">
              <a:rPr lang="it-IT" smtClean="0"/>
              <a:t>21/10/2016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2A92F-3B8C-4BBC-8169-A73C70DE14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8636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E5EFD-7C73-4E3D-AA62-DB1521140B7D}" type="datetimeFigureOut">
              <a:rPr lang="it-IT" smtClean="0"/>
              <a:t>21/10/2016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2A92F-3B8C-4BBC-8169-A73C70DE14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0672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1755" y="1226987"/>
            <a:ext cx="8531543" cy="4918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979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1498600" y="1603375"/>
            <a:ext cx="10693400" cy="5254625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it-IT" sz="4300" b="1" u="sng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Torino Paolo  Scafati 13/11/1983</a:t>
            </a:r>
            <a:endParaRPr lang="it-IT" sz="4300" b="1" u="sng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it-IT" sz="3100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Dal 29/06/ 2015 al 31/10/2016 </a:t>
            </a:r>
            <a:r>
              <a:rPr lang="it-IT" sz="3100" dirty="0">
                <a:latin typeface="Calibri" panose="020F0502020204030204" pitchFamily="34" charset="0"/>
                <a:ea typeface="Times New Roman" panose="02020603050405020304" pitchFamily="18" charset="0"/>
              </a:rPr>
              <a:t>Corso di formazione PON 03PE_00159_1/F7: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it-IT" sz="3100" b="1" dirty="0">
                <a:latin typeface="Calibri" panose="020F0502020204030204" pitchFamily="34" charset="0"/>
                <a:ea typeface="Times New Roman" panose="02020603050405020304" pitchFamily="18" charset="0"/>
              </a:rPr>
              <a:t>Progetto Nembo - studio e sperimentazione dei sistemi </a:t>
            </a:r>
            <a:r>
              <a:rPr lang="it-IT" sz="3100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innovativi</a:t>
            </a:r>
            <a:r>
              <a:rPr lang="it-IT" sz="31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it-IT" sz="3100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Embedded</a:t>
            </a:r>
            <a:r>
              <a:rPr lang="it-IT" sz="3100" b="1" dirty="0">
                <a:latin typeface="Calibri" panose="020F0502020204030204" pitchFamily="34" charset="0"/>
                <a:ea typeface="Times New Roman" panose="02020603050405020304" pitchFamily="18" charset="0"/>
              </a:rPr>
              <a:t>, caratterizzati da elevata efficienza per </a:t>
            </a:r>
            <a:r>
              <a:rPr lang="it-IT" sz="3100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applicazioni</a:t>
            </a:r>
            <a:r>
              <a:rPr lang="it-IT" sz="31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it-IT" sz="3100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Ferroviarie</a:t>
            </a:r>
            <a:r>
              <a:rPr lang="it-IT" sz="3100" b="1" dirty="0"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endParaRPr lang="it-IT" sz="31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it-IT" sz="3100" dirty="0">
                <a:latin typeface="Calibri" panose="020F0502020204030204" pitchFamily="34" charset="0"/>
                <a:ea typeface="Times New Roman" panose="02020603050405020304" pitchFamily="18" charset="0"/>
              </a:rPr>
              <a:t>Competenze acquisite: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it-IT" sz="3100" dirty="0">
                <a:latin typeface="Calibri" panose="020F0502020204030204" pitchFamily="34" charset="0"/>
                <a:ea typeface="Times New Roman" panose="02020603050405020304" pitchFamily="18" charset="0"/>
              </a:rPr>
              <a:t>· Progettazione e produzione di componenti, apparati e sistemi elettronici per la telecomunicazione e l’informatica: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it-IT" sz="3100" dirty="0">
                <a:latin typeface="Calibri" panose="020F0502020204030204" pitchFamily="34" charset="0"/>
                <a:ea typeface="Times New Roman" panose="02020603050405020304" pitchFamily="18" charset="0"/>
              </a:rPr>
              <a:t>Studio di </a:t>
            </a:r>
            <a:r>
              <a:rPr lang="it-IT" sz="31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Vhdl,studio</a:t>
            </a:r>
            <a:r>
              <a:rPr lang="it-IT" sz="31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it-IT" sz="31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Dsp</a:t>
            </a:r>
            <a:r>
              <a:rPr lang="it-IT" sz="3100" dirty="0">
                <a:latin typeface="Calibri" panose="020F0502020204030204" pitchFamily="34" charset="0"/>
                <a:ea typeface="Times New Roman" panose="02020603050405020304" pitchFamily="18" charset="0"/>
              </a:rPr>
              <a:t> (</a:t>
            </a:r>
            <a:r>
              <a:rPr lang="it-IT" sz="31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texas</a:t>
            </a:r>
            <a:r>
              <a:rPr lang="it-IT" sz="3100" dirty="0">
                <a:latin typeface="Calibri" panose="020F0502020204030204" pitchFamily="34" charset="0"/>
                <a:ea typeface="Times New Roman" panose="02020603050405020304" pitchFamily="18" charset="0"/>
              </a:rPr>
              <a:t> c67x),studio scheda </a:t>
            </a:r>
            <a:r>
              <a:rPr lang="it-IT" sz="31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Zybo</a:t>
            </a:r>
            <a:r>
              <a:rPr lang="it-IT" sz="3100" dirty="0">
                <a:latin typeface="Calibri" panose="020F0502020204030204" pitchFamily="34" charset="0"/>
                <a:ea typeface="Times New Roman" panose="02020603050405020304" pitchFamily="18" charset="0"/>
              </a:rPr>
              <a:t> 7000 con utilizzo </a:t>
            </a:r>
            <a:r>
              <a:rPr lang="it-IT" sz="31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shell</a:t>
            </a:r>
            <a:r>
              <a:rPr lang="it-IT" sz="31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it-IT" sz="31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linux</a:t>
            </a:r>
            <a:r>
              <a:rPr lang="it-IT" sz="3100" dirty="0">
                <a:latin typeface="Calibri" panose="020F0502020204030204" pitchFamily="34" charset="0"/>
                <a:ea typeface="Times New Roman" panose="02020603050405020304" pitchFamily="18" charset="0"/>
              </a:rPr>
              <a:t>, sistemi </a:t>
            </a:r>
            <a:r>
              <a:rPr lang="it-IT" sz="31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real</a:t>
            </a:r>
            <a:r>
              <a:rPr lang="it-IT" sz="3100" dirty="0">
                <a:latin typeface="Calibri" panose="020F0502020204030204" pitchFamily="34" charset="0"/>
                <a:ea typeface="Times New Roman" panose="02020603050405020304" pitchFamily="18" charset="0"/>
              </a:rPr>
              <a:t> time ,implementazione su piattaforma FPGA.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it-IT" sz="3100" dirty="0">
                <a:latin typeface="Calibri" panose="020F0502020204030204" pitchFamily="34" charset="0"/>
                <a:ea typeface="Times New Roman" panose="02020603050405020304" pitchFamily="18" charset="0"/>
              </a:rPr>
              <a:t>· Controllo elettronico di apparati, macchine, processi industriali: basi di tecnologia </a:t>
            </a:r>
            <a:r>
              <a:rPr lang="it-IT" sz="31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Asic,studio</a:t>
            </a:r>
            <a:r>
              <a:rPr lang="it-IT" sz="3100" dirty="0">
                <a:latin typeface="Calibri" panose="020F0502020204030204" pitchFamily="34" charset="0"/>
                <a:ea typeface="Times New Roman" panose="02020603050405020304" pitchFamily="18" charset="0"/>
              </a:rPr>
              <a:t> di reti di sensori.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it-IT" sz="3100" dirty="0">
                <a:latin typeface="Calibri" panose="020F0502020204030204" pitchFamily="34" charset="0"/>
                <a:ea typeface="Times New Roman" panose="02020603050405020304" pitchFamily="18" charset="0"/>
              </a:rPr>
              <a:t>· Qualificazione e controllo qualità dei prodotti: principi e tecniche di verifica e </a:t>
            </a:r>
            <a:r>
              <a:rPr lang="it-IT" sz="31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validazione,RAMS</a:t>
            </a:r>
            <a:endParaRPr lang="it-IT" sz="3100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3100" b="1" dirty="0"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r>
              <a:rPr lang="it-IT" sz="31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Dal </a:t>
            </a:r>
            <a:r>
              <a:rPr lang="it-IT" sz="3100" b="1" dirty="0">
                <a:solidFill>
                  <a:srgbClr val="000000"/>
                </a:solidFill>
                <a:latin typeface="Calibri" panose="020F0502020204030204" pitchFamily="34" charset="0"/>
              </a:rPr>
              <a:t>5/2/2016 al 27/7/2016 </a:t>
            </a:r>
            <a:r>
              <a:rPr lang="it-IT" sz="3100" dirty="0">
                <a:solidFill>
                  <a:srgbClr val="000000"/>
                </a:solidFill>
                <a:latin typeface="Calibri" panose="020F0502020204030204" pitchFamily="34" charset="0"/>
              </a:rPr>
              <a:t>stage presso la </a:t>
            </a:r>
            <a:r>
              <a:rPr lang="it-IT" sz="3100" b="1" dirty="0">
                <a:solidFill>
                  <a:srgbClr val="000000"/>
                </a:solidFill>
                <a:latin typeface="Calibri" panose="020F0502020204030204" pitchFamily="34" charset="0"/>
              </a:rPr>
              <a:t>T&amp;T </a:t>
            </a:r>
            <a:r>
              <a:rPr lang="it-IT" sz="31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solution</a:t>
            </a:r>
            <a:r>
              <a:rPr lang="it-IT" sz="3100" b="1" dirty="0">
                <a:solidFill>
                  <a:srgbClr val="000000"/>
                </a:solidFill>
                <a:latin typeface="Calibri" panose="020F0502020204030204" pitchFamily="34" charset="0"/>
              </a:rPr>
              <a:t>: </a:t>
            </a:r>
            <a:endParaRPr lang="it-IT" sz="31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it-IT" sz="3100" dirty="0">
                <a:solidFill>
                  <a:srgbClr val="000000"/>
                </a:solidFill>
                <a:latin typeface="Calibri" panose="020F0502020204030204" pitchFamily="34" charset="0"/>
              </a:rPr>
              <a:t>Studio delle tecnologie MEMS (Micro </a:t>
            </a:r>
            <a:r>
              <a:rPr lang="it-IT" sz="3100" dirty="0" err="1">
                <a:solidFill>
                  <a:srgbClr val="000000"/>
                </a:solidFill>
                <a:latin typeface="Calibri" panose="020F0502020204030204" pitchFamily="34" charset="0"/>
              </a:rPr>
              <a:t>Electro-Mechanical</a:t>
            </a:r>
            <a:r>
              <a:rPr lang="it-IT" sz="3100" dirty="0">
                <a:solidFill>
                  <a:srgbClr val="000000"/>
                </a:solidFill>
                <a:latin typeface="Calibri" panose="020F0502020204030204" pitchFamily="34" charset="0"/>
              </a:rPr>
              <a:t> System); </a:t>
            </a:r>
          </a:p>
          <a:p>
            <a:pPr marL="0" indent="0">
              <a:buNone/>
            </a:pPr>
            <a:r>
              <a:rPr lang="it-IT" sz="3100" dirty="0">
                <a:solidFill>
                  <a:srgbClr val="000000"/>
                </a:solidFill>
                <a:latin typeface="Calibri" panose="020F0502020204030204" pitchFamily="34" charset="0"/>
              </a:rPr>
              <a:t>Analisi dei componenti di tipo COTS (Commercial On-The-Shell) e delle principali tecniche di Data Fusion per la compensazione dell’errore di misura; </a:t>
            </a:r>
          </a:p>
          <a:p>
            <a:pPr marL="0" indent="0">
              <a:buNone/>
            </a:pPr>
            <a:r>
              <a:rPr lang="it-IT" sz="3100" dirty="0">
                <a:solidFill>
                  <a:srgbClr val="000000"/>
                </a:solidFill>
                <a:latin typeface="Calibri" panose="020F0502020204030204" pitchFamily="34" charset="0"/>
              </a:rPr>
              <a:t>Realizzazione software (linguaggio C) per sistema accelerometrico; </a:t>
            </a:r>
          </a:p>
          <a:p>
            <a:pPr marL="0" indent="0">
              <a:buNone/>
            </a:pPr>
            <a:r>
              <a:rPr lang="it-IT" sz="3100" dirty="0">
                <a:solidFill>
                  <a:srgbClr val="000000"/>
                </a:solidFill>
                <a:latin typeface="Calibri" panose="020F0502020204030204" pitchFamily="34" charset="0"/>
              </a:rPr>
              <a:t>Studio sistemi </a:t>
            </a:r>
            <a:r>
              <a:rPr lang="it-IT" sz="3100" dirty="0" err="1">
                <a:solidFill>
                  <a:srgbClr val="000000"/>
                </a:solidFill>
                <a:latin typeface="Calibri" panose="020F0502020204030204" pitchFamily="34" charset="0"/>
              </a:rPr>
              <a:t>driverless</a:t>
            </a:r>
            <a:r>
              <a:rPr lang="it-IT" sz="3100" dirty="0">
                <a:solidFill>
                  <a:srgbClr val="000000"/>
                </a:solidFill>
                <a:latin typeface="Calibri" panose="020F0502020204030204" pitchFamily="34" charset="0"/>
              </a:rPr>
              <a:t>: ATC(</a:t>
            </a:r>
            <a:r>
              <a:rPr lang="it-IT" sz="3100" dirty="0" err="1">
                <a:solidFill>
                  <a:srgbClr val="000000"/>
                </a:solidFill>
                <a:latin typeface="Calibri" panose="020F0502020204030204" pitchFamily="34" charset="0"/>
              </a:rPr>
              <a:t>Automatic</a:t>
            </a:r>
            <a:r>
              <a:rPr lang="it-IT" sz="3100" dirty="0">
                <a:solidFill>
                  <a:srgbClr val="000000"/>
                </a:solidFill>
                <a:latin typeface="Calibri" panose="020F0502020204030204" pitchFamily="34" charset="0"/>
              </a:rPr>
              <a:t> Train Control),ATS(</a:t>
            </a:r>
            <a:r>
              <a:rPr lang="it-IT" sz="3100" dirty="0" err="1">
                <a:solidFill>
                  <a:srgbClr val="000000"/>
                </a:solidFill>
                <a:latin typeface="Calibri" panose="020F0502020204030204" pitchFamily="34" charset="0"/>
              </a:rPr>
              <a:t>Automatic</a:t>
            </a:r>
            <a:r>
              <a:rPr lang="it-IT" sz="3100" dirty="0">
                <a:solidFill>
                  <a:srgbClr val="000000"/>
                </a:solidFill>
                <a:latin typeface="Calibri" panose="020F0502020204030204" pitchFamily="34" charset="0"/>
              </a:rPr>
              <a:t> Train </a:t>
            </a:r>
            <a:r>
              <a:rPr lang="it-IT" sz="3100" dirty="0" err="1">
                <a:solidFill>
                  <a:srgbClr val="000000"/>
                </a:solidFill>
                <a:latin typeface="Calibri" panose="020F0502020204030204" pitchFamily="34" charset="0"/>
              </a:rPr>
              <a:t>Supervision</a:t>
            </a:r>
            <a:r>
              <a:rPr lang="it-IT" sz="3100" dirty="0">
                <a:solidFill>
                  <a:srgbClr val="000000"/>
                </a:solidFill>
                <a:latin typeface="Calibri" panose="020F0502020204030204" pitchFamily="34" charset="0"/>
              </a:rPr>
              <a:t>),ATP(</a:t>
            </a:r>
            <a:r>
              <a:rPr lang="it-IT" sz="3100" dirty="0" err="1">
                <a:solidFill>
                  <a:srgbClr val="000000"/>
                </a:solidFill>
                <a:latin typeface="Calibri" panose="020F0502020204030204" pitchFamily="34" charset="0"/>
              </a:rPr>
              <a:t>Automatic</a:t>
            </a:r>
            <a:r>
              <a:rPr lang="it-IT" sz="3100" dirty="0">
                <a:solidFill>
                  <a:srgbClr val="000000"/>
                </a:solidFill>
                <a:latin typeface="Calibri" panose="020F0502020204030204" pitchFamily="34" charset="0"/>
              </a:rPr>
              <a:t> Train </a:t>
            </a:r>
            <a:r>
              <a:rPr lang="it-IT" sz="3100" dirty="0" err="1">
                <a:solidFill>
                  <a:srgbClr val="000000"/>
                </a:solidFill>
                <a:latin typeface="Calibri" panose="020F0502020204030204" pitchFamily="34" charset="0"/>
              </a:rPr>
              <a:t>Protection</a:t>
            </a:r>
            <a:r>
              <a:rPr lang="it-IT" sz="3100" dirty="0">
                <a:solidFill>
                  <a:srgbClr val="000000"/>
                </a:solidFill>
                <a:latin typeface="Calibri" panose="020F0502020204030204" pitchFamily="34" charset="0"/>
              </a:rPr>
              <a:t>),ATO(</a:t>
            </a:r>
            <a:r>
              <a:rPr lang="it-IT" sz="3100" dirty="0" err="1">
                <a:solidFill>
                  <a:srgbClr val="000000"/>
                </a:solidFill>
                <a:latin typeface="Calibri" panose="020F0502020204030204" pitchFamily="34" charset="0"/>
              </a:rPr>
              <a:t>Automatic</a:t>
            </a:r>
            <a:r>
              <a:rPr lang="it-IT" sz="3100" dirty="0">
                <a:solidFill>
                  <a:srgbClr val="000000"/>
                </a:solidFill>
                <a:latin typeface="Calibri" panose="020F0502020204030204" pitchFamily="34" charset="0"/>
              </a:rPr>
              <a:t> Train </a:t>
            </a:r>
            <a:r>
              <a:rPr lang="it-IT" sz="3100" dirty="0" err="1">
                <a:solidFill>
                  <a:srgbClr val="000000"/>
                </a:solidFill>
                <a:latin typeface="Calibri" panose="020F0502020204030204" pitchFamily="34" charset="0"/>
              </a:rPr>
              <a:t>Operation</a:t>
            </a:r>
            <a:r>
              <a:rPr lang="it-IT" sz="3100" dirty="0">
                <a:solidFill>
                  <a:srgbClr val="000000"/>
                </a:solidFill>
                <a:latin typeface="Calibri" panose="020F0502020204030204" pitchFamily="34" charset="0"/>
              </a:rPr>
              <a:t>); </a:t>
            </a:r>
          </a:p>
          <a:p>
            <a:pPr marL="0" indent="0">
              <a:buNone/>
            </a:pPr>
            <a:r>
              <a:rPr lang="it-IT" sz="3100" dirty="0">
                <a:solidFill>
                  <a:srgbClr val="000000"/>
                </a:solidFill>
                <a:latin typeface="Calibri" panose="020F0502020204030204" pitchFamily="34" charset="0"/>
              </a:rPr>
              <a:t>Utilizzo della scheda </a:t>
            </a:r>
            <a:r>
              <a:rPr lang="it-IT" sz="3100" dirty="0" err="1">
                <a:solidFill>
                  <a:srgbClr val="000000"/>
                </a:solidFill>
                <a:latin typeface="Calibri" panose="020F0502020204030204" pitchFamily="34" charset="0"/>
              </a:rPr>
              <a:t>zybo</a:t>
            </a:r>
            <a:r>
              <a:rPr lang="it-IT" sz="3100" dirty="0">
                <a:solidFill>
                  <a:srgbClr val="000000"/>
                </a:solidFill>
                <a:latin typeface="Calibri" panose="020F0502020204030204" pitchFamily="34" charset="0"/>
              </a:rPr>
              <a:t> 7000: </a:t>
            </a:r>
          </a:p>
          <a:p>
            <a:pPr marL="0" indent="0">
              <a:buNone/>
            </a:pPr>
            <a:r>
              <a:rPr lang="it-IT" sz="31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- </a:t>
            </a:r>
            <a:r>
              <a:rPr lang="it-IT" sz="3100" dirty="0">
                <a:solidFill>
                  <a:srgbClr val="000000"/>
                </a:solidFill>
                <a:latin typeface="Calibri" panose="020F0502020204030204" pitchFamily="34" charset="0"/>
              </a:rPr>
              <a:t>Installazione di sistema operativo </a:t>
            </a:r>
            <a:r>
              <a:rPr lang="it-IT" sz="3100" dirty="0" err="1">
                <a:solidFill>
                  <a:srgbClr val="000000"/>
                </a:solidFill>
                <a:latin typeface="Calibri" panose="020F0502020204030204" pitchFamily="34" charset="0"/>
              </a:rPr>
              <a:t>PetaLinux</a:t>
            </a:r>
            <a:r>
              <a:rPr lang="it-IT" sz="31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</a:p>
          <a:p>
            <a:pPr marL="0" indent="0">
              <a:buNone/>
            </a:pPr>
            <a:r>
              <a:rPr lang="it-IT" sz="31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- </a:t>
            </a:r>
            <a:r>
              <a:rPr lang="it-IT" sz="3100" dirty="0">
                <a:solidFill>
                  <a:srgbClr val="000000"/>
                </a:solidFill>
                <a:latin typeface="Calibri" panose="020F0502020204030204" pitchFamily="34" charset="0"/>
              </a:rPr>
              <a:t>Utilizzo delle periferiche: ethernet, seriale, </a:t>
            </a:r>
            <a:r>
              <a:rPr lang="it-IT" sz="3100" dirty="0" err="1">
                <a:solidFill>
                  <a:srgbClr val="000000"/>
                </a:solidFill>
                <a:latin typeface="Calibri" panose="020F0502020204030204" pitchFamily="34" charset="0"/>
              </a:rPr>
              <a:t>vga</a:t>
            </a:r>
            <a:r>
              <a:rPr lang="it-IT" sz="31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r>
              <a:rPr lang="it-IT" sz="31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-Utilizzo </a:t>
            </a:r>
            <a:r>
              <a:rPr lang="it-IT" sz="3100" dirty="0">
                <a:solidFill>
                  <a:srgbClr val="000000"/>
                </a:solidFill>
                <a:latin typeface="Calibri" panose="020F0502020204030204" pitchFamily="34" charset="0"/>
              </a:rPr>
              <a:t>di ambiente </a:t>
            </a:r>
            <a:r>
              <a:rPr lang="it-IT" sz="3100" dirty="0" err="1">
                <a:solidFill>
                  <a:srgbClr val="000000"/>
                </a:solidFill>
                <a:latin typeface="Calibri" panose="020F0502020204030204" pitchFamily="34" charset="0"/>
              </a:rPr>
              <a:t>Vivado</a:t>
            </a:r>
            <a:r>
              <a:rPr lang="it-IT" sz="3100" dirty="0">
                <a:solidFill>
                  <a:srgbClr val="000000"/>
                </a:solidFill>
                <a:latin typeface="Calibri" panose="020F0502020204030204" pitchFamily="34" charset="0"/>
              </a:rPr>
              <a:t>, SDK </a:t>
            </a:r>
          </a:p>
          <a:p>
            <a:pPr marL="0" indent="0">
              <a:buNone/>
            </a:pPr>
            <a:r>
              <a:rPr lang="it-IT" sz="31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-</a:t>
            </a:r>
            <a:r>
              <a:rPr lang="it-IT" sz="31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Testing</a:t>
            </a:r>
            <a:r>
              <a:rPr lang="it-IT" sz="31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sz="3100" dirty="0" err="1">
                <a:solidFill>
                  <a:srgbClr val="000000"/>
                </a:solidFill>
                <a:latin typeface="Calibri" panose="020F0502020204030204" pitchFamily="34" charset="0"/>
              </a:rPr>
              <a:t>zybo</a:t>
            </a:r>
            <a:r>
              <a:rPr lang="it-IT" sz="31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r>
              <a:rPr lang="it-IT" sz="31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- </a:t>
            </a:r>
            <a:r>
              <a:rPr lang="it-IT" sz="3100" dirty="0">
                <a:solidFill>
                  <a:srgbClr val="000000"/>
                </a:solidFill>
                <a:latin typeface="Calibri" panose="020F0502020204030204" pitchFamily="34" charset="0"/>
              </a:rPr>
              <a:t>Produzione documentazione </a:t>
            </a:r>
          </a:p>
          <a:p>
            <a:pPr marL="0" indent="0">
              <a:buNone/>
            </a:pPr>
            <a:r>
              <a:rPr lang="it-IT" sz="3100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18/12/2014</a:t>
            </a:r>
            <a:r>
              <a:rPr lang="it-IT" sz="31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it-IT" sz="3100" dirty="0">
                <a:latin typeface="Calibri" panose="020F0502020204030204" pitchFamily="34" charset="0"/>
                <a:ea typeface="Times New Roman" panose="02020603050405020304" pitchFamily="18" charset="0"/>
              </a:rPr>
              <a:t>Laurea in “</a:t>
            </a:r>
            <a:r>
              <a:rPr lang="it-IT" sz="3100" b="1" dirty="0">
                <a:latin typeface="Calibri" panose="020F0502020204030204" pitchFamily="34" charset="0"/>
                <a:ea typeface="Times New Roman" panose="02020603050405020304" pitchFamily="18" charset="0"/>
              </a:rPr>
              <a:t>Informatica applicata alle Tecnologie dell’Informazione e delle Comunicazioni</a:t>
            </a:r>
            <a:r>
              <a:rPr lang="it-IT" sz="3100" dirty="0">
                <a:latin typeface="Calibri" panose="020F0502020204030204" pitchFamily="34" charset="0"/>
                <a:ea typeface="Times New Roman" panose="02020603050405020304" pitchFamily="18" charset="0"/>
              </a:rPr>
              <a:t>” presso l’Università degli Studi di Fisciano (SA</a:t>
            </a:r>
            <a:r>
              <a:rPr lang="it-IT" sz="31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),conoscenza base dei linguaggi di programmazione :</a:t>
            </a:r>
          </a:p>
          <a:p>
            <a:pPr marL="0" indent="0">
              <a:buNone/>
            </a:pPr>
            <a:r>
              <a:rPr lang="it-IT" sz="31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C,Java,PHP,SQL,PL</a:t>
            </a:r>
            <a:r>
              <a:rPr lang="it-IT" sz="31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/SQL</a:t>
            </a:r>
          </a:p>
          <a:p>
            <a:pPr marL="0" indent="0">
              <a:buNone/>
            </a:pPr>
            <a:endParaRPr lang="it-IT" sz="31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it-IT" dirty="0"/>
          </a:p>
        </p:txBody>
      </p:sp>
      <p:pic>
        <p:nvPicPr>
          <p:cNvPr id="2053" name="Immagine 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1094" y="788737"/>
            <a:ext cx="1108198" cy="53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Immagine 1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8599" y="806250"/>
            <a:ext cx="1142034" cy="757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Immagine 7" descr="PA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334" y="845688"/>
            <a:ext cx="902347" cy="329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Immagin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9948" y="765323"/>
            <a:ext cx="936187" cy="490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Immagine 8" descr="Ministro per la Coesione Territorial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0865" y="922569"/>
            <a:ext cx="1548089" cy="262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98599" y="272907"/>
            <a:ext cx="954243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Avviso n. 713/Ric. del 29/10/2010 - Titolo III - "Creazione di nuovi Distretti e/o nuove Aggregazioni Pubblico - Private "</a:t>
            </a:r>
            <a:endParaRPr kumimoji="0" lang="it-IT" altLang="it-IT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Intervento di formazione PON03PE_00159_1</a:t>
            </a:r>
            <a:endParaRPr kumimoji="0" lang="it-IT" altLang="it-IT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838201" y="999090"/>
            <a:ext cx="10479682" cy="311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7529" y="1728018"/>
            <a:ext cx="1524213" cy="1714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57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it-IT" altLang="it-IT" sz="11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Avviso n. 713/Ric. del 29/10/2010 - Titolo III - "Creazione di nuovi Distretti e/o nuove Aggregazioni Pubblico - Private "</a:t>
            </a:r>
            <a:r>
              <a:rPr lang="it-IT" altLang="it-IT" sz="11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it-IT" altLang="it-IT" sz="11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it-IT" altLang="it-IT" sz="11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Intervento di formazione PON03PE_00159_1</a:t>
            </a:r>
            <a:r>
              <a:rPr lang="it-IT" altLang="it-IT" sz="11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it-IT" altLang="it-IT" sz="11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it-IT" altLang="it-IT" sz="18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+mn-cs"/>
              </a:rPr>
              <a:t/>
            </a:r>
            <a:br>
              <a:rPr lang="it-IT" altLang="it-IT" sz="18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+mn-cs"/>
              </a:rPr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47629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it-IT" sz="3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presente </a:t>
            </a:r>
            <a:r>
              <a:rPr lang="it-IT" sz="3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attività di stage si colloca nell’ambito di un progetto di innovazione tecnologica volto a sviluppare un sistema per la </a:t>
            </a:r>
            <a:r>
              <a:rPr lang="it-IT" sz="3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rilevazione </a:t>
            </a:r>
            <a:r>
              <a:rPr lang="it-IT" sz="3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dell’accelerazione di un veicolo ferroviario e innovativi algoritmi di calcolo che consentano di ridurre i contributi di errore sulla misura, legati alla pendenza della linea e alle accelerazioni laterali. In tale progetto, l’azienda ospitante l’attività di stage è la T&amp;T </a:t>
            </a:r>
            <a:r>
              <a:rPr lang="it-IT" sz="3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srl</a:t>
            </a:r>
            <a:r>
              <a:rPr lang="it-IT" sz="3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essa fa parte del consorzio CTIF. Il mio percorso è articolato in vari </a:t>
            </a:r>
            <a:r>
              <a:rPr lang="it-IT" sz="3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step</a:t>
            </a:r>
            <a:r>
              <a:rPr lang="it-IT" sz="3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che riporto di seguito: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it-IT" sz="3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Studio del capitolato del progetto Nembo e dei sistemi accelerometrici;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it-IT" sz="3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Sviluppo di un software, in linguaggio C, per la simulazione del calcolo dell’accelerazione compensata del rotabile;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it-IT" sz="3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Studio dei sistemi </a:t>
            </a:r>
            <a:r>
              <a:rPr lang="it-IT" sz="3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driverless</a:t>
            </a:r>
            <a:r>
              <a:rPr lang="it-IT" sz="3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it-IT" sz="3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Utilizzo della scheda </a:t>
            </a:r>
            <a:r>
              <a:rPr lang="it-IT" sz="3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Zybo</a:t>
            </a:r>
            <a:r>
              <a:rPr lang="it-IT" sz="3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con la quale ho affinato le tecniche di installazione di sistemi operativi, comunicazione tra pc </a:t>
            </a:r>
            <a:r>
              <a:rPr lang="it-IT" sz="3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host</a:t>
            </a:r>
            <a:r>
              <a:rPr lang="it-IT" sz="3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le sue varie periferiche/porte.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it-IT" sz="3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Inoltre tutte le mie attività sono state correlate dalla realizzazione di documenti.</a:t>
            </a:r>
          </a:p>
          <a:p>
            <a:pPr marL="0" indent="0">
              <a:buNone/>
            </a:pPr>
            <a:endParaRPr lang="it-IT" sz="3800" dirty="0"/>
          </a:p>
        </p:txBody>
      </p:sp>
      <p:pic>
        <p:nvPicPr>
          <p:cNvPr id="4" name="Immagine 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917" y="824379"/>
            <a:ext cx="1142034" cy="757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magine 7" descr="PA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4403" y="1037981"/>
            <a:ext cx="902347" cy="329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magine 1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4781" y="936467"/>
            <a:ext cx="1108198" cy="53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magin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3782" y="978161"/>
            <a:ext cx="936187" cy="490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magine 8" descr="Ministro per la Coesione Territorial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0772" y="1202942"/>
            <a:ext cx="1548089" cy="262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789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36479"/>
            <a:ext cx="10515600" cy="1554210"/>
          </a:xfrm>
        </p:spPr>
        <p:txBody>
          <a:bodyPr/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it-IT" altLang="it-IT" sz="11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Avviso n. 713/Ric. del 29/10/2010 - Titolo III - "Creazione di nuovi Distretti e/o nuove Aggregazioni Pubblico - Private "</a:t>
            </a:r>
            <a:r>
              <a:rPr lang="it-IT" altLang="it-IT" sz="11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it-IT" altLang="it-IT" sz="11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it-IT" altLang="it-IT" sz="11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Intervento di formazione PON03PE_00159_1</a:t>
            </a:r>
            <a:r>
              <a:rPr lang="it-IT" altLang="it-IT" sz="11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it-IT" altLang="it-IT" sz="11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it-IT" sz="1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L’attività principale svolta durante il mio stage è legata al punto numero 4 visto nella slide precedente, ovvero all’utilizzo di una scheda </a:t>
            </a:r>
            <a:r>
              <a:rPr lang="it-IT" sz="2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Zybo</a:t>
            </a:r>
            <a:r>
              <a:rPr lang="it-IT" sz="200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. In 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questo lavoro abbiamo installato e configurato un sistema operativo ad hoc, su una </a:t>
            </a:r>
            <a:r>
              <a:rPr lang="it-IT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board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del tipo </a:t>
            </a:r>
            <a:r>
              <a:rPr lang="it-IT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Zybo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Per fare ciò ci siamo coadiuvati di due </a:t>
            </a:r>
            <a:r>
              <a:rPr lang="it-IT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tools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lo sviluppo </a:t>
            </a:r>
            <a:r>
              <a:rPr lang="it-IT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Vivado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ed SDK utilissimi nello' ambito della progettazione hardware/software. Il sistema operativo utilizzato è chiamato Peta Linux ed è una versione light di un sistema operativo tradizionale, infatti non ha interfaccia grafica e si presenta come un sistema a riga di comando, questo perché farà parte di un sistema </a:t>
            </a:r>
            <a:r>
              <a:rPr lang="it-IT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embedded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Il connubio   sistema </a:t>
            </a:r>
            <a:r>
              <a:rPr lang="it-IT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embedded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sistema operativo ne migliora di molto le prestazioni, esso permette la gestione di comunicazione sulla linea seriale e su rete locale ethernet, l'acquisizione con vincoli temporali di dati in forma analogica e digitale, la misurazione di intervalli di tempo intercorrenti tra eventi successivi e la reazione in tempo reale ad eventi esterni mediante il controllo di dispositivi aventi sia interfaccia digitale che </a:t>
            </a:r>
            <a:r>
              <a:rPr lang="it-IT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analogica.</a:t>
            </a:r>
            <a:endParaRPr lang="it-IT" sz="2000" dirty="0"/>
          </a:p>
        </p:txBody>
      </p:sp>
      <p:pic>
        <p:nvPicPr>
          <p:cNvPr id="5" name="Immagine 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4269" y="933562"/>
            <a:ext cx="1142034" cy="757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magine 7" descr="PA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4403" y="1037981"/>
            <a:ext cx="902347" cy="329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magine 1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4781" y="936467"/>
            <a:ext cx="1108198" cy="53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magin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3782" y="978161"/>
            <a:ext cx="936187" cy="490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magine 8" descr="Ministro per la Coesione Territorial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0772" y="1202942"/>
            <a:ext cx="1548089" cy="262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83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537</Words>
  <Application>Microsoft Office PowerPoint</Application>
  <PresentationFormat>Widescreen</PresentationFormat>
  <Paragraphs>33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Tema di Office</vt:lpstr>
      <vt:lpstr>Presentazione standard di PowerPoint</vt:lpstr>
      <vt:lpstr>Presentazione standard di PowerPoint</vt:lpstr>
      <vt:lpstr>Avviso n. 713/Ric. del 29/10/2010 - Titolo III - "Creazione di nuovi Distretti e/o nuove Aggregazioni Pubblico - Private " Intervento di formazione PON03PE_00159_1  </vt:lpstr>
      <vt:lpstr>Avviso n. 713/Ric. del 29/10/2010 - Titolo III - "Creazione di nuovi Distretti e/o nuove Aggregazioni Pubblico - Private " Intervento di formazione PON03PE_00159_1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CASA</dc:creator>
  <cp:lastModifiedBy>CeRICT scrl</cp:lastModifiedBy>
  <cp:revision>19</cp:revision>
  <dcterms:created xsi:type="dcterms:W3CDTF">2016-10-19T09:56:59Z</dcterms:created>
  <dcterms:modified xsi:type="dcterms:W3CDTF">2016-10-21T14:17:01Z</dcterms:modified>
</cp:coreProperties>
</file>