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39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7C578-A2EE-4369-ABA6-821C7500A146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CDB82-1821-4D03-8E4E-C4F44A8EB2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1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DB82-1821-4D03-8E4E-C4F44A8EB23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83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DB82-1821-4D03-8E4E-C4F44A8EB2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592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CDB82-1821-4D03-8E4E-C4F44A8EB23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289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91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21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00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75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873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39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44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5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04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23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93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2274F-2F1B-494A-BB61-06DA1A249018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F7868-1BFE-4467-BA94-45CA8C482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37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295421"/>
          </a:xfrm>
        </p:spPr>
        <p:txBody>
          <a:bodyPr>
            <a:normAutofit/>
          </a:bodyPr>
          <a:lstStyle/>
          <a:p>
            <a:r>
              <a:rPr lang="it-IT" sz="1200" dirty="0"/>
              <a:t>Avviso n. 713/Ric. del 29/10/2010 - Titolo III - "Creazione di nuovi Distretti e/o nuove Aggregazioni Pubblico - Private </a:t>
            </a:r>
            <a:r>
              <a:rPr lang="it-IT" sz="1200" dirty="0" smtClean="0"/>
              <a:t>" - Intervento </a:t>
            </a:r>
            <a:r>
              <a:rPr lang="it-IT" sz="1200" dirty="0"/>
              <a:t>di formazione PON03PE_00159_1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0" y="1446366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“Formazione di ingegneri per la progettazione e lo sviluppo dei sistemi </a:t>
            </a:r>
            <a:r>
              <a:rPr lang="it-IT" sz="1200" b="1" dirty="0" err="1"/>
              <a:t>embedded</a:t>
            </a:r>
            <a:r>
              <a:rPr lang="it-IT" sz="1200" b="1" dirty="0"/>
              <a:t>” </a:t>
            </a:r>
            <a:r>
              <a:rPr lang="it-IT" sz="1200" dirty="0" smtClean="0"/>
              <a:t> - </a:t>
            </a:r>
            <a:r>
              <a:rPr lang="it-IT" sz="1200" b="1" dirty="0" smtClean="0"/>
              <a:t>NEMBO -</a:t>
            </a:r>
            <a:r>
              <a:rPr lang="it-IT" sz="1200" b="1" dirty="0"/>
              <a:t> </a:t>
            </a:r>
            <a:r>
              <a:rPr lang="it-IT" sz="1200" b="1" dirty="0" smtClean="0"/>
              <a:t>(</a:t>
            </a:r>
            <a:r>
              <a:rPr lang="it-IT" sz="1200" b="1" dirty="0"/>
              <a:t>Codice identificativo progetto: PON03PE_00159_1)</a:t>
            </a:r>
            <a:endParaRPr lang="it-IT" sz="1200" dirty="0"/>
          </a:p>
        </p:txBody>
      </p:sp>
      <p:pic>
        <p:nvPicPr>
          <p:cNvPr id="14" name="Immagine 1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063" y="348970"/>
            <a:ext cx="1285875" cy="852805"/>
          </a:xfrm>
          <a:prstGeom prst="rect">
            <a:avLst/>
          </a:prstGeom>
          <a:noFill/>
        </p:spPr>
      </p:pic>
      <p:pic>
        <p:nvPicPr>
          <p:cNvPr id="15" name="Immagine 14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342" y="830300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6" name="Immagine 1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72111" y="604515"/>
            <a:ext cx="1247775" cy="600710"/>
          </a:xfrm>
          <a:prstGeom prst="rect">
            <a:avLst/>
          </a:prstGeom>
          <a:noFill/>
        </p:spPr>
      </p:pic>
      <p:pic>
        <p:nvPicPr>
          <p:cNvPr id="17" name="Immagine 1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863" y="628645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8" name="Immagine 17" descr="Ministro per la Coesione Territoriale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305" y="906500"/>
            <a:ext cx="17430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206063" y="1964506"/>
            <a:ext cx="311465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 smtClean="0"/>
              <a:t>Musolino Carmelo</a:t>
            </a:r>
          </a:p>
          <a:p>
            <a:endParaRPr lang="it-IT" sz="1600" dirty="0" smtClean="0"/>
          </a:p>
          <a:p>
            <a:r>
              <a:rPr lang="it-IT" sz="1600" b="1" dirty="0" smtClean="0"/>
              <a:t>Dott</a:t>
            </a:r>
            <a:r>
              <a:rPr lang="it-IT" sz="1600" b="1" dirty="0" smtClean="0"/>
              <a:t>. Magistrale in </a:t>
            </a:r>
            <a:endParaRPr lang="it-IT" sz="1600" b="1" dirty="0" smtClean="0"/>
          </a:p>
          <a:p>
            <a:r>
              <a:rPr lang="it-IT" sz="1600" b="1" dirty="0" smtClean="0"/>
              <a:t>Ingegneria </a:t>
            </a:r>
            <a:r>
              <a:rPr lang="it-IT" sz="1600" b="1" dirty="0" smtClean="0"/>
              <a:t>Elettronica</a:t>
            </a:r>
            <a:endParaRPr lang="it-IT" sz="1600" b="1" dirty="0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6" t="7225" r="15240"/>
          <a:stretch/>
        </p:blipFill>
        <p:spPr bwMode="auto">
          <a:xfrm rot="5400000">
            <a:off x="3090132" y="2255370"/>
            <a:ext cx="1985925" cy="1349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344164"/>
              </p:ext>
            </p:extLst>
          </p:nvPr>
        </p:nvGraphicFramePr>
        <p:xfrm>
          <a:off x="206063" y="4568160"/>
          <a:ext cx="4551843" cy="22182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99406"/>
                <a:gridCol w="3652437"/>
              </a:tblGrid>
              <a:tr h="268812">
                <a:tc gridSpan="2">
                  <a:txBody>
                    <a:bodyPr/>
                    <a:lstStyle/>
                    <a:p>
                      <a:pPr algn="l"/>
                      <a:r>
                        <a:rPr lang="it-IT" sz="1300" dirty="0" smtClean="0"/>
                        <a:t>ESPERIENZE PROFESSIONALI</a:t>
                      </a:r>
                      <a:endParaRPr lang="it-IT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Data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01/02/2016 – 31/10/2016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Posizione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kern="1200" dirty="0" smtClean="0">
                          <a:effectLst/>
                        </a:rPr>
                        <a:t>Stage di formazione – Design </a:t>
                      </a:r>
                      <a:r>
                        <a:rPr lang="it-IT" sz="1100" kern="1200" dirty="0" err="1" smtClean="0">
                          <a:effectLst/>
                        </a:rPr>
                        <a:t>Engineering</a:t>
                      </a:r>
                      <a:r>
                        <a:rPr lang="it-IT" sz="1100" kern="1200" dirty="0" smtClean="0">
                          <a:effectLst/>
                        </a:rPr>
                        <a:t> - </a:t>
                      </a:r>
                      <a:r>
                        <a:rPr lang="it-IT" sz="1100" kern="1200" dirty="0" err="1" smtClean="0">
                          <a:effectLst/>
                        </a:rPr>
                        <a:t>Elettrical</a:t>
                      </a:r>
                      <a:r>
                        <a:rPr lang="it-IT" sz="1100" kern="1200" dirty="0" smtClean="0">
                          <a:effectLst/>
                        </a:rPr>
                        <a:t> &amp; </a:t>
                      </a:r>
                      <a:r>
                        <a:rPr lang="it-IT" sz="1100" kern="1200" dirty="0" err="1" smtClean="0">
                          <a:effectLst/>
                        </a:rPr>
                        <a:t>Traction</a:t>
                      </a:r>
                      <a:r>
                        <a:rPr lang="it-IT" sz="1100" kern="1200" dirty="0" smtClean="0">
                          <a:effectLst/>
                        </a:rPr>
                        <a:t> </a:t>
                      </a:r>
                      <a:r>
                        <a:rPr lang="it-IT" sz="1100" kern="1200" dirty="0" err="1" smtClean="0">
                          <a:effectLst/>
                        </a:rPr>
                        <a:t>Engineering</a:t>
                      </a:r>
                      <a:r>
                        <a:rPr lang="it-IT" sz="1100" kern="1200" dirty="0" smtClean="0">
                          <a:effectLst/>
                        </a:rPr>
                        <a:t> – II fase progetto PON 03PE_00159_1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Presso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Hitachi </a:t>
                      </a:r>
                      <a:r>
                        <a:rPr lang="it-IT" sz="1100" dirty="0" err="1" smtClean="0"/>
                        <a:t>Rail</a:t>
                      </a:r>
                      <a:r>
                        <a:rPr lang="it-IT" sz="1100" dirty="0" smtClean="0"/>
                        <a:t> </a:t>
                      </a:r>
                      <a:r>
                        <a:rPr lang="it-IT" sz="1100" dirty="0" err="1" smtClean="0"/>
                        <a:t>Italy</a:t>
                      </a:r>
                      <a:r>
                        <a:rPr lang="it-IT" sz="1100" dirty="0" smtClean="0"/>
                        <a:t> spa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Data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21/05/2016 – 31/12/2016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Posizione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Formando</a:t>
                      </a:r>
                      <a:r>
                        <a:rPr lang="it-IT" sz="1100" baseline="0" dirty="0" smtClean="0"/>
                        <a:t> – Fruitore delle lezioni teoriche relative alla fase di formazione del </a:t>
                      </a:r>
                      <a:r>
                        <a:rPr lang="it-IT" sz="1100" baseline="0" dirty="0" err="1" smtClean="0"/>
                        <a:t>progeto</a:t>
                      </a:r>
                      <a:r>
                        <a:rPr lang="it-IT" sz="1100" baseline="0" dirty="0" smtClean="0"/>
                        <a:t> </a:t>
                      </a:r>
                      <a:r>
                        <a:rPr lang="it-IT" sz="1100" kern="1200" dirty="0" smtClean="0">
                          <a:effectLst/>
                        </a:rPr>
                        <a:t>PON 03PE_00159_1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Presso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TEST </a:t>
                      </a:r>
                      <a:r>
                        <a:rPr lang="it-IT" sz="1100" dirty="0" err="1" smtClean="0"/>
                        <a:t>S.c.a</a:t>
                      </a:r>
                      <a:r>
                        <a:rPr lang="it-IT" sz="1100" dirty="0" smtClean="0"/>
                        <a:t> </a:t>
                      </a:r>
                      <a:r>
                        <a:rPr lang="it-IT" sz="1100" dirty="0" err="1" smtClean="0"/>
                        <a:t>r.l</a:t>
                      </a:r>
                      <a:r>
                        <a:rPr lang="it-IT" sz="1100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880066"/>
              </p:ext>
            </p:extLst>
          </p:nvPr>
        </p:nvGraphicFramePr>
        <p:xfrm>
          <a:off x="4885899" y="1937220"/>
          <a:ext cx="7008481" cy="48619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82316"/>
                <a:gridCol w="5926165"/>
              </a:tblGrid>
              <a:tr h="268812">
                <a:tc gridSpan="2">
                  <a:txBody>
                    <a:bodyPr/>
                    <a:lstStyle/>
                    <a:p>
                      <a:pPr algn="l"/>
                      <a:r>
                        <a:rPr lang="it-IT" sz="1300" dirty="0" smtClean="0"/>
                        <a:t>ISTRUZIONE</a:t>
                      </a:r>
                      <a:r>
                        <a:rPr lang="it-IT" sz="1300" baseline="0" dirty="0" smtClean="0"/>
                        <a:t> E FORMAZIONE</a:t>
                      </a:r>
                      <a:endParaRPr lang="it-IT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Data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21/05/2015 – 31/10/2016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Corso di formazione - Progetto di ricerca NEMBO (PROGETTAZIONE E SVILUPPO DEI SISTEMI EMBEDDED PON 03PE_00159_1/F7)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Ente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TEST </a:t>
                      </a:r>
                      <a:r>
                        <a:rPr lang="it-IT" sz="1100" dirty="0" err="1" smtClean="0"/>
                        <a:t>S.c.a</a:t>
                      </a:r>
                      <a:r>
                        <a:rPr lang="it-IT" sz="1100" dirty="0" smtClean="0"/>
                        <a:t> </a:t>
                      </a:r>
                      <a:r>
                        <a:rPr lang="it-IT" sz="1100" dirty="0" err="1" smtClean="0"/>
                        <a:t>r.l</a:t>
                      </a:r>
                      <a:r>
                        <a:rPr lang="it-IT" sz="1100" dirty="0" smtClean="0"/>
                        <a:t>.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Date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Luglio 2015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Qualifica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Dottore magistrale in Ingegneria Elettronica </a:t>
                      </a:r>
                      <a:endParaRPr lang="it-IT" sz="1100" dirty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Ente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Corso di laurea magistrale in ingegneria elettronica (classe LM-29 del D.M. 270/2004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Università degli Studi di REGGIO CALABRIA - Facoltà di INGEGNERIA ELETTRONICA – Dipartimento dell’Informazione, delle Infrastrutture e dell’Energia Sostenibile (DIIES)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Valutazione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110/110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Data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Luglio 2009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Qualifica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Dottore in Ingegneria Elettronica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Ente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Corso di Laurea triennale in Ingegneria Elettronica (classe 9 del D.M. 509/1999).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Università degli Studi di REGGIO CALABRIA - Facoltà di INGEGNERIA ELETTRONICA – Dipartimento di Informatica, Matematica, Elettronica e Trasporti (DIMET)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Valutazione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97/110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Data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Luglio 2004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Qualifica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Perito industriale capotecnico specializzato in elettronica e telecomunicazioni </a:t>
                      </a:r>
                      <a:endParaRPr lang="it-IT" sz="1100" dirty="0" smtClean="0"/>
                    </a:p>
                  </a:txBody>
                  <a:tcPr/>
                </a:tc>
              </a:tr>
              <a:tr h="268812">
                <a:tc>
                  <a:txBody>
                    <a:bodyPr/>
                    <a:lstStyle/>
                    <a:p>
                      <a:pPr algn="r"/>
                      <a:r>
                        <a:rPr lang="it-IT" sz="1100" dirty="0" smtClean="0"/>
                        <a:t>Valutazione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92/100</a:t>
                      </a:r>
                      <a:endParaRPr lang="it-IT" sz="11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06062" y="4060986"/>
            <a:ext cx="4551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Borsista  del  progetto  di  formazione  NEMBO.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73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295421"/>
          </a:xfrm>
        </p:spPr>
        <p:txBody>
          <a:bodyPr>
            <a:normAutofit/>
          </a:bodyPr>
          <a:lstStyle/>
          <a:p>
            <a:r>
              <a:rPr lang="it-IT" sz="1200" dirty="0"/>
              <a:t>Avviso n. 713/Ric. del 29/10/2010 - Titolo III - "Creazione di nuovi Distretti e/o nuove Aggregazioni Pubblico - Private </a:t>
            </a:r>
            <a:r>
              <a:rPr lang="it-IT" sz="1200" dirty="0" smtClean="0"/>
              <a:t>" - Intervento </a:t>
            </a:r>
            <a:r>
              <a:rPr lang="it-IT" sz="1200" dirty="0"/>
              <a:t>di formazione PON03PE_00159_1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0" y="1446366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“Formazione di ingegneri per la progettazione e lo sviluppo dei sistemi </a:t>
            </a:r>
            <a:r>
              <a:rPr lang="it-IT" sz="1200" b="1" dirty="0" err="1"/>
              <a:t>embedded</a:t>
            </a:r>
            <a:r>
              <a:rPr lang="it-IT" sz="1200" b="1" dirty="0"/>
              <a:t>” </a:t>
            </a:r>
            <a:r>
              <a:rPr lang="it-IT" sz="1200" dirty="0" smtClean="0"/>
              <a:t> - </a:t>
            </a:r>
            <a:r>
              <a:rPr lang="it-IT" sz="1200" b="1" dirty="0" smtClean="0"/>
              <a:t>NEMBO -</a:t>
            </a:r>
            <a:r>
              <a:rPr lang="it-IT" sz="1200" b="1" dirty="0"/>
              <a:t> </a:t>
            </a:r>
            <a:r>
              <a:rPr lang="it-IT" sz="1200" b="1" dirty="0" smtClean="0"/>
              <a:t>(</a:t>
            </a:r>
            <a:r>
              <a:rPr lang="it-IT" sz="1200" b="1" dirty="0"/>
              <a:t>Codice identificativo progetto: PON03PE_00159_1)</a:t>
            </a:r>
            <a:endParaRPr lang="it-IT" sz="1200" dirty="0"/>
          </a:p>
        </p:txBody>
      </p:sp>
      <p:pic>
        <p:nvPicPr>
          <p:cNvPr id="14" name="Immagine 1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063" y="348970"/>
            <a:ext cx="1285875" cy="852805"/>
          </a:xfrm>
          <a:prstGeom prst="rect">
            <a:avLst/>
          </a:prstGeom>
          <a:noFill/>
        </p:spPr>
      </p:pic>
      <p:pic>
        <p:nvPicPr>
          <p:cNvPr id="15" name="Immagine 14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342" y="830300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6" name="Immagine 1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72111" y="604515"/>
            <a:ext cx="1247775" cy="600710"/>
          </a:xfrm>
          <a:prstGeom prst="rect">
            <a:avLst/>
          </a:prstGeom>
          <a:noFill/>
        </p:spPr>
      </p:pic>
      <p:pic>
        <p:nvPicPr>
          <p:cNvPr id="17" name="Immagine 1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863" y="628645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8" name="Immagine 17" descr="Ministro per la Coesione Territoriale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305" y="906500"/>
            <a:ext cx="17430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8"/>
          <a:srcRect t="5078" b="3493"/>
          <a:stretch/>
        </p:blipFill>
        <p:spPr>
          <a:xfrm>
            <a:off x="4598230" y="1988636"/>
            <a:ext cx="7296150" cy="4754881"/>
          </a:xfrm>
          <a:prstGeom prst="rect">
            <a:avLst/>
          </a:prstGeom>
        </p:spPr>
      </p:pic>
      <p:sp>
        <p:nvSpPr>
          <p:cNvPr id="25" name="CasellaDiTesto 24"/>
          <p:cNvSpPr txBox="1"/>
          <p:nvPr/>
        </p:nvSpPr>
        <p:spPr>
          <a:xfrm>
            <a:off x="358463" y="2116905"/>
            <a:ext cx="42397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L’attività di stage, svoltasi in Hitachi </a:t>
            </a:r>
            <a:r>
              <a:rPr lang="it-IT" sz="1400" dirty="0" err="1" smtClean="0"/>
              <a:t>Rail</a:t>
            </a:r>
            <a:r>
              <a:rPr lang="it-IT" sz="1400" dirty="0" smtClean="0"/>
              <a:t> </a:t>
            </a:r>
            <a:r>
              <a:rPr lang="it-IT" sz="1400" dirty="0" err="1" smtClean="0"/>
              <a:t>Italy</a:t>
            </a:r>
            <a:r>
              <a:rPr lang="it-IT" sz="1400" dirty="0" smtClean="0"/>
              <a:t> Spa, ha riguardato, dapprima, lo studio </a:t>
            </a:r>
            <a:r>
              <a:rPr lang="it-IT" sz="1400" dirty="0"/>
              <a:t>ed apprendimento delle nozioni di base sulla trazione ferroviaria, l’ambiente di simulazione ed i sistemi ferroviari in </a:t>
            </a:r>
            <a:r>
              <a:rPr lang="it-IT" sz="1400" dirty="0" smtClean="0"/>
              <a:t>genere e successivamente mi ha visto protagonista di un complesso processo di messa a punto e validazione di un innovativo processo di test basato su Hardware In the </a:t>
            </a:r>
            <a:r>
              <a:rPr lang="it-IT" sz="1400" dirty="0" err="1" smtClean="0"/>
              <a:t>Loop</a:t>
            </a:r>
            <a:r>
              <a:rPr lang="it-IT" sz="1400" dirty="0" smtClean="0"/>
              <a:t>.</a:t>
            </a:r>
            <a:endParaRPr lang="it-IT" sz="14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358463" y="3932787"/>
            <a:ext cx="42397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Con </a:t>
            </a:r>
            <a:r>
              <a:rPr lang="it-IT" sz="1400" dirty="0"/>
              <a:t>la dicitura Hardware In the </a:t>
            </a:r>
            <a:r>
              <a:rPr lang="it-IT" sz="1400" dirty="0" err="1"/>
              <a:t>Loop</a:t>
            </a:r>
            <a:r>
              <a:rPr lang="it-IT" sz="1400" dirty="0"/>
              <a:t> si vogliono identificare tutte quelle tecniche di verifica (</a:t>
            </a:r>
            <a:r>
              <a:rPr lang="it-IT" sz="1400" dirty="0" err="1"/>
              <a:t>testing</a:t>
            </a:r>
            <a:r>
              <a:rPr lang="it-IT" sz="1400" dirty="0"/>
              <a:t>) di unità di controllo elettronico </a:t>
            </a:r>
            <a:r>
              <a:rPr lang="it-IT" sz="1400" dirty="0" smtClean="0"/>
              <a:t>collegandole </a:t>
            </a:r>
            <a:r>
              <a:rPr lang="it-IT" sz="1400" dirty="0"/>
              <a:t>ad appositi banchi che riproducono in modo più o meno completo il funzionamento del sistema elettrico ed elettronico a cui sono destinate.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358463" y="5317782"/>
            <a:ext cx="42397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Un simulatore RT, contenente il modello, si interfaccia con le centraline, TCU e SCU, ed un PC HOST. L’apparato viene usato per simulare condizioni operative difficilmente ottenibili in altro modo.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12477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295421"/>
          </a:xfrm>
        </p:spPr>
        <p:txBody>
          <a:bodyPr>
            <a:normAutofit/>
          </a:bodyPr>
          <a:lstStyle/>
          <a:p>
            <a:r>
              <a:rPr lang="it-IT" sz="1200" dirty="0"/>
              <a:t>Avviso n. 713/Ric. del 29/10/2010 - Titolo III - "Creazione di nuovi Distretti e/o nuove Aggregazioni Pubblico - Private </a:t>
            </a:r>
            <a:r>
              <a:rPr lang="it-IT" sz="1200" dirty="0" smtClean="0"/>
              <a:t>" - Intervento </a:t>
            </a:r>
            <a:r>
              <a:rPr lang="it-IT" sz="1200" dirty="0"/>
              <a:t>di formazione PON03PE_00159_1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0" y="1446366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“Formazione di ingegneri per la progettazione e lo sviluppo dei sistemi </a:t>
            </a:r>
            <a:r>
              <a:rPr lang="it-IT" sz="1200" b="1" dirty="0" err="1"/>
              <a:t>embedded</a:t>
            </a:r>
            <a:r>
              <a:rPr lang="it-IT" sz="1200" b="1" dirty="0"/>
              <a:t>” </a:t>
            </a:r>
            <a:r>
              <a:rPr lang="it-IT" sz="1200" dirty="0" smtClean="0"/>
              <a:t> - </a:t>
            </a:r>
            <a:r>
              <a:rPr lang="it-IT" sz="1200" b="1" dirty="0" smtClean="0"/>
              <a:t>NEMBO -</a:t>
            </a:r>
            <a:r>
              <a:rPr lang="it-IT" sz="1200" b="1" dirty="0"/>
              <a:t> </a:t>
            </a:r>
            <a:r>
              <a:rPr lang="it-IT" sz="1200" b="1" dirty="0" smtClean="0"/>
              <a:t>(</a:t>
            </a:r>
            <a:r>
              <a:rPr lang="it-IT" sz="1200" b="1" dirty="0"/>
              <a:t>Codice identificativo progetto: PON03PE_00159_1)</a:t>
            </a:r>
            <a:endParaRPr lang="it-IT" sz="1200" dirty="0"/>
          </a:p>
        </p:txBody>
      </p:sp>
      <p:pic>
        <p:nvPicPr>
          <p:cNvPr id="14" name="Immagine 1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063" y="348970"/>
            <a:ext cx="1285875" cy="852805"/>
          </a:xfrm>
          <a:prstGeom prst="rect">
            <a:avLst/>
          </a:prstGeom>
          <a:noFill/>
        </p:spPr>
      </p:pic>
      <p:pic>
        <p:nvPicPr>
          <p:cNvPr id="15" name="Immagine 14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342" y="830300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6" name="Immagine 15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72111" y="604515"/>
            <a:ext cx="1247775" cy="600710"/>
          </a:xfrm>
          <a:prstGeom prst="rect">
            <a:avLst/>
          </a:prstGeom>
          <a:noFill/>
        </p:spPr>
      </p:pic>
      <p:pic>
        <p:nvPicPr>
          <p:cNvPr id="17" name="Immagine 1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863" y="628645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8" name="Immagine 17" descr="Ministro per la Coesione Territoriale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305" y="906500"/>
            <a:ext cx="17430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CasellaDiTesto 24"/>
          <p:cNvSpPr txBox="1"/>
          <p:nvPr/>
        </p:nvSpPr>
        <p:spPr>
          <a:xfrm>
            <a:off x="358463" y="2116905"/>
            <a:ext cx="469183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Una volta consolidata la fase di test </a:t>
            </a:r>
            <a:r>
              <a:rPr lang="it-IT" sz="1400" i="1" dirty="0"/>
              <a:t>manuali </a:t>
            </a:r>
            <a:r>
              <a:rPr lang="it-IT" sz="1400" dirty="0"/>
              <a:t>si è passati ad una procedura di test automatizzati in cui un </a:t>
            </a:r>
            <a:r>
              <a:rPr lang="it-IT" sz="1400" i="1" dirty="0"/>
              <a:t>test case,</a:t>
            </a:r>
            <a:r>
              <a:rPr lang="it-IT" sz="1400" dirty="0"/>
              <a:t> scritto in apposito linguaggio, si interfaccia ad una piattaforma software per effettuare le prove che prima venivano eseguite dall’operatore</a:t>
            </a:r>
            <a:r>
              <a:rPr lang="it-IT" sz="1400" dirty="0" smtClean="0"/>
              <a:t>.</a:t>
            </a:r>
            <a:endParaRPr lang="it-IT" sz="14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358461" y="3567246"/>
            <a:ext cx="46918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/>
              <a:t>Una suite, scritta </a:t>
            </a:r>
            <a:r>
              <a:rPr lang="it-IT" sz="1400" dirty="0"/>
              <a:t>in linguaggio </a:t>
            </a:r>
            <a:r>
              <a:rPr lang="it-IT" sz="1400" dirty="0" err="1"/>
              <a:t>Python</a:t>
            </a:r>
            <a:r>
              <a:rPr lang="it-IT" sz="1400" dirty="0"/>
              <a:t>, </a:t>
            </a:r>
            <a:r>
              <a:rPr lang="it-IT" sz="1400" dirty="0" smtClean="0"/>
              <a:t>legge i test case, scritti in linguaggio XML, </a:t>
            </a:r>
            <a:r>
              <a:rPr lang="it-IT" sz="1400" dirty="0"/>
              <a:t>e </a:t>
            </a:r>
            <a:r>
              <a:rPr lang="it-IT" sz="1400" dirty="0" smtClean="0"/>
              <a:t>sfrutta </a:t>
            </a:r>
            <a:r>
              <a:rPr lang="it-IT" sz="1400" dirty="0"/>
              <a:t>i </a:t>
            </a:r>
            <a:r>
              <a:rPr lang="it-IT" sz="1400" dirty="0" smtClean="0"/>
              <a:t>metodi, definiti al suo interno, per interfacciarsi con il simulatore Real Time. Il simulatore stimola le centraline, come previsto negli step dei test, e </a:t>
            </a:r>
            <a:r>
              <a:rPr lang="it-IT" sz="1400" dirty="0"/>
              <a:t>registra il cambiamento di stato per la verifica del soddisfacimento del </a:t>
            </a:r>
            <a:r>
              <a:rPr lang="it-IT" sz="1400" dirty="0" smtClean="0"/>
              <a:t>risultato. 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358460" y="5233031"/>
            <a:ext cx="46918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In risposta alle operazioni effettuate la suite crea prima un </a:t>
            </a:r>
            <a:r>
              <a:rPr lang="it-IT" sz="1400" i="1" dirty="0"/>
              <a:t>log</a:t>
            </a:r>
            <a:r>
              <a:rPr lang="it-IT" sz="1400" dirty="0"/>
              <a:t> in cui registra tutte le operazioni eseguite e poi crea un file </a:t>
            </a:r>
            <a:r>
              <a:rPr lang="it-IT" sz="1400" i="1" dirty="0" err="1"/>
              <a:t>excel</a:t>
            </a:r>
            <a:r>
              <a:rPr lang="it-IT" sz="1400" i="1" dirty="0"/>
              <a:t> </a:t>
            </a:r>
            <a:r>
              <a:rPr lang="it-IT" sz="1400" dirty="0"/>
              <a:t>in cui dichiara il successo (</a:t>
            </a:r>
            <a:r>
              <a:rPr lang="it-IT" sz="1400" i="1" dirty="0"/>
              <a:t>pass</a:t>
            </a:r>
            <a:r>
              <a:rPr lang="it-IT" sz="1400" dirty="0"/>
              <a:t>) o l’insuccesso (</a:t>
            </a:r>
            <a:r>
              <a:rPr lang="it-IT" sz="1400" i="1" dirty="0" err="1"/>
              <a:t>fail</a:t>
            </a:r>
            <a:r>
              <a:rPr lang="it-IT" sz="1400" dirty="0"/>
              <a:t>) delle singole operazioni e dell’intera simulazione.</a:t>
            </a:r>
            <a:endParaRPr lang="it-IT" sz="1400" dirty="0"/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016" y="1964506"/>
            <a:ext cx="6651364" cy="4590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8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650</Words>
  <Application>Microsoft Office PowerPoint</Application>
  <PresentationFormat>Widescreen</PresentationFormat>
  <Paragraphs>63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Melo</dc:creator>
  <cp:lastModifiedBy>Melo</cp:lastModifiedBy>
  <cp:revision>24</cp:revision>
  <dcterms:created xsi:type="dcterms:W3CDTF">2016-10-20T08:58:15Z</dcterms:created>
  <dcterms:modified xsi:type="dcterms:W3CDTF">2016-10-20T13:30:26Z</dcterms:modified>
</cp:coreProperties>
</file>