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handoutMasterIdLst>
    <p:handoutMasterId r:id="rId6"/>
  </p:handoutMasterIdLst>
  <p:sldIdLst>
    <p:sldId id="264" r:id="rId2"/>
    <p:sldId id="266" r:id="rId3"/>
    <p:sldId id="265" r:id="rId4"/>
  </p:sldIdLst>
  <p:sldSz cx="9144000" cy="6858000" type="screen4x3"/>
  <p:notesSz cx="6858000" cy="9144000"/>
  <p:custShowLst>
    <p:custShow name="Presentazione personalizzata 1" id="0">
      <p:sldLst>
        <p:sld r:id="rId2"/>
        <p:sld r:id="rId3"/>
        <p:sld r:id="rId4"/>
      </p:sldLst>
    </p:custShow>
  </p:custShow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48" autoAdjust="0"/>
    <p:restoredTop sz="86475" autoAdjust="0"/>
  </p:normalViewPr>
  <p:slideViewPr>
    <p:cSldViewPr>
      <p:cViewPr varScale="1">
        <p:scale>
          <a:sx n="78" d="100"/>
          <a:sy n="78" d="100"/>
        </p:scale>
        <p:origin x="151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vzz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E204D-8B6C-40A3-8A93-F5BE18E01154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3BD86-C98A-4A6C-B902-6DCFF694D1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59104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vzz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9828C-0E6B-4CD9-BFFD-4EABDDA14698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9D822-8585-4A61-9840-00545F3D34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216006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6953-A9B2-42A2-8389-E78B86F2A948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7B21B-5417-441C-A9E9-52D441F6C9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3743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6953-A9B2-42A2-8389-E78B86F2A948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7B21B-5417-441C-A9E9-52D441F6C9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4733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6953-A9B2-42A2-8389-E78B86F2A948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7B21B-5417-441C-A9E9-52D441F6C9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2554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6953-A9B2-42A2-8389-E78B86F2A948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7B21B-5417-441C-A9E9-52D441F6C9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885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6953-A9B2-42A2-8389-E78B86F2A948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7B21B-5417-441C-A9E9-52D441F6C9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7758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6953-A9B2-42A2-8389-E78B86F2A948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7B21B-5417-441C-A9E9-52D441F6C9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7679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6953-A9B2-42A2-8389-E78B86F2A948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7B21B-5417-441C-A9E9-52D441F6C9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6336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6953-A9B2-42A2-8389-E78B86F2A948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7B21B-5417-441C-A9E9-52D441F6C9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9827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6953-A9B2-42A2-8389-E78B86F2A948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7B21B-5417-441C-A9E9-52D441F6C9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2638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6953-A9B2-42A2-8389-E78B86F2A948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7B21B-5417-441C-A9E9-52D441F6C9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0537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6953-A9B2-42A2-8389-E78B86F2A948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7B21B-5417-441C-A9E9-52D441F6C9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760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86953-A9B2-42A2-8389-E78B86F2A948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7B21B-5417-441C-A9E9-52D441F6C9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6883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372348"/>
          </a:xfrm>
        </p:spPr>
        <p:txBody>
          <a:bodyPr>
            <a:noAutofit/>
          </a:bodyPr>
          <a:lstStyle/>
          <a:p>
            <a:r>
              <a:rPr lang="it-IT" sz="800" b="1" dirty="0" smtClean="0">
                <a:solidFill>
                  <a:schemeClr val="tx2"/>
                </a:solidFill>
              </a:rPr>
              <a:t>Avviso n. 713/Ric. </a:t>
            </a:r>
            <a:r>
              <a:rPr lang="it-IT" sz="800" b="1" dirty="0" smtClean="0">
                <a:solidFill>
                  <a:schemeClr val="tx2"/>
                </a:solidFill>
                <a:latin typeface="+mn-lt"/>
              </a:rPr>
              <a:t>del</a:t>
            </a:r>
            <a:r>
              <a:rPr lang="it-IT" sz="800" b="1" dirty="0" smtClean="0">
                <a:solidFill>
                  <a:schemeClr val="tx2"/>
                </a:solidFill>
              </a:rPr>
              <a:t> 29/10/2010 - Titolo III - "Creazione di nuovi Distretti e/o nuove Aggregazioni Pubblico - Private "</a:t>
            </a:r>
            <a:br>
              <a:rPr lang="it-IT" sz="800" b="1" dirty="0" smtClean="0">
                <a:solidFill>
                  <a:schemeClr val="tx2"/>
                </a:solidFill>
              </a:rPr>
            </a:br>
            <a:r>
              <a:rPr lang="it-IT" sz="800" b="1" dirty="0" smtClean="0">
                <a:solidFill>
                  <a:schemeClr val="tx2"/>
                </a:solidFill>
              </a:rPr>
              <a:t>Intervento di formazione PON03PE_00159_1</a:t>
            </a:r>
            <a:r>
              <a:rPr lang="it-IT" sz="800" b="1" dirty="0" smtClean="0">
                <a:solidFill>
                  <a:schemeClr val="accent1"/>
                </a:solidFill>
              </a:rPr>
              <a:t/>
            </a:r>
            <a:br>
              <a:rPr lang="it-IT" sz="800" b="1" dirty="0" smtClean="0">
                <a:solidFill>
                  <a:schemeClr val="accent1"/>
                </a:solidFill>
              </a:rPr>
            </a:br>
            <a:endParaRPr lang="it-IT" sz="800" b="1" dirty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000" dirty="0" smtClean="0"/>
              <a:t>Filomena Panico</a:t>
            </a:r>
          </a:p>
          <a:p>
            <a:pPr marL="0" indent="0">
              <a:buNone/>
            </a:pPr>
            <a:r>
              <a:rPr lang="it-IT" sz="1200" dirty="0" smtClean="0"/>
              <a:t>        filomenapanico@outlook.com </a:t>
            </a:r>
          </a:p>
          <a:p>
            <a:pPr marL="0" indent="0">
              <a:buNone/>
            </a:pPr>
            <a:endParaRPr lang="it-IT" sz="1200" dirty="0" smtClean="0"/>
          </a:p>
          <a:p>
            <a:pPr marL="0" indent="0">
              <a:buNone/>
            </a:pPr>
            <a:endParaRPr lang="it-IT" sz="1200" dirty="0" smtClean="0"/>
          </a:p>
          <a:p>
            <a:pPr marL="0" indent="0">
              <a:buNone/>
            </a:pPr>
            <a:endParaRPr lang="it-IT" sz="1200" dirty="0" smtClean="0"/>
          </a:p>
          <a:p>
            <a:pPr marL="0" indent="0">
              <a:buNone/>
            </a:pPr>
            <a:r>
              <a:rPr lang="it-IT" sz="1200" b="1" dirty="0" smtClean="0">
                <a:solidFill>
                  <a:schemeClr val="accent1"/>
                </a:solidFill>
              </a:rPr>
              <a:t>                Esperienze </a:t>
            </a:r>
          </a:p>
          <a:p>
            <a:pPr marL="0" indent="0">
              <a:buNone/>
            </a:pPr>
            <a:r>
              <a:rPr lang="it-IT" sz="1200" b="1" dirty="0" smtClean="0">
                <a:solidFill>
                  <a:schemeClr val="accent1"/>
                </a:solidFill>
              </a:rPr>
              <a:t>            Professionali </a:t>
            </a:r>
          </a:p>
        </p:txBody>
      </p:sp>
      <p:pic>
        <p:nvPicPr>
          <p:cNvPr id="36" name="Immagine 3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442" y="321350"/>
            <a:ext cx="1213866" cy="720080"/>
          </a:xfrm>
          <a:prstGeom prst="rect">
            <a:avLst/>
          </a:prstGeom>
          <a:noFill/>
        </p:spPr>
      </p:pic>
      <p:pic>
        <p:nvPicPr>
          <p:cNvPr id="37" name="Immagine 36" descr="PAC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41713"/>
            <a:ext cx="1015365" cy="37147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38" name="Immagine 37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9912" y="412478"/>
            <a:ext cx="1247775" cy="600710"/>
          </a:xfrm>
          <a:prstGeom prst="rect">
            <a:avLst/>
          </a:prstGeom>
          <a:noFill/>
        </p:spPr>
      </p:pic>
      <p:pic>
        <p:nvPicPr>
          <p:cNvPr id="40" name="Immagine 3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88980"/>
            <a:ext cx="1053465" cy="55245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1" name="Immagine 40" descr="Ministro per la Coesione Territoriale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742078"/>
            <a:ext cx="1743075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Rettangolo 21"/>
          <p:cNvSpPr/>
          <p:nvPr/>
        </p:nvSpPr>
        <p:spPr>
          <a:xfrm>
            <a:off x="2056308" y="6267553"/>
            <a:ext cx="46759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800" b="1" dirty="0">
                <a:solidFill>
                  <a:schemeClr val="tx2"/>
                </a:solidFill>
                <a:latin typeface="+mj-lt"/>
              </a:rPr>
              <a:t>“Formazione di ingegneri per la progettazione e lo sviluppo dei sistemi embedded” </a:t>
            </a:r>
          </a:p>
          <a:p>
            <a:pPr algn="ctr"/>
            <a:r>
              <a:rPr lang="it-IT" sz="800" b="1" dirty="0">
                <a:solidFill>
                  <a:schemeClr val="tx2"/>
                </a:solidFill>
                <a:latin typeface="+mj-lt"/>
              </a:rPr>
              <a:t>NEMBO</a:t>
            </a:r>
          </a:p>
          <a:p>
            <a:pPr algn="ctr"/>
            <a:r>
              <a:rPr lang="it-IT" sz="800" b="1" dirty="0">
                <a:solidFill>
                  <a:schemeClr val="tx2"/>
                </a:solidFill>
                <a:latin typeface="+mj-lt"/>
              </a:rPr>
              <a:t>(Codice identificativo progetto: PON03PE_00159_1)</a:t>
            </a:r>
          </a:p>
        </p:txBody>
      </p:sp>
      <p:pic>
        <p:nvPicPr>
          <p:cNvPr id="17" name="Immagine 16" descr="C:\Users\Pasquale\Desktop\foto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7082" y="1646763"/>
            <a:ext cx="1143000" cy="1404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raphics5"/>
          <p:cNvPicPr/>
          <p:nvPr/>
        </p:nvPicPr>
        <p:blipFill>
          <a:blip r:embed="rId8">
            <a:lum/>
            <a:alphaModFix/>
          </a:blip>
          <a:srcRect/>
          <a:stretch>
            <a:fillRect/>
          </a:stretch>
        </p:blipFill>
        <p:spPr>
          <a:xfrm>
            <a:off x="675060" y="2171481"/>
            <a:ext cx="127000" cy="144145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23" name="graphics2"/>
          <p:cNvPicPr/>
          <p:nvPr/>
        </p:nvPicPr>
        <p:blipFill>
          <a:blip r:embed="rId9">
            <a:lum/>
            <a:alphaModFix/>
          </a:blip>
          <a:srcRect/>
          <a:stretch>
            <a:fillRect/>
          </a:stretch>
        </p:blipFill>
        <p:spPr>
          <a:xfrm>
            <a:off x="1907704" y="3323701"/>
            <a:ext cx="2525613" cy="45719"/>
          </a:xfrm>
          <a:prstGeom prst="rect">
            <a:avLst/>
          </a:prstGeom>
          <a:noFill/>
          <a:ln>
            <a:noFill/>
            <a:prstDash/>
          </a:ln>
        </p:spPr>
      </p:pic>
      <p:graphicFrame>
        <p:nvGraphicFramePr>
          <p:cNvPr id="35" name="Segnaposto contenut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4825252"/>
              </p:ext>
            </p:extLst>
          </p:nvPr>
        </p:nvGraphicFramePr>
        <p:xfrm>
          <a:off x="477069" y="3501008"/>
          <a:ext cx="3956248" cy="228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3960"/>
                <a:gridCol w="2592288"/>
              </a:tblGrid>
              <a:tr h="771664">
                <a:tc>
                  <a:txBody>
                    <a:bodyPr/>
                    <a:lstStyle/>
                    <a:p>
                      <a:pPr algn="r"/>
                      <a:r>
                        <a:rPr lang="it-IT" sz="1050" b="0" dirty="0" smtClean="0">
                          <a:solidFill>
                            <a:schemeClr val="accent1"/>
                          </a:solidFill>
                        </a:rPr>
                        <a:t>02/2016 – 09/2016</a:t>
                      </a:r>
                      <a:endParaRPr lang="it-IT" sz="1050" b="0" dirty="0"/>
                    </a:p>
                  </a:txBody>
                  <a:tcPr marL="91584" marR="91584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050" dirty="0" smtClean="0">
                          <a:solidFill>
                            <a:schemeClr val="accent1"/>
                          </a:solidFill>
                        </a:rPr>
                        <a:t>Stage formativo</a:t>
                      </a:r>
                    </a:p>
                    <a:p>
                      <a:pPr algn="l">
                        <a:lnSpc>
                          <a:spcPts val="1500"/>
                        </a:lnSpc>
                      </a:pPr>
                      <a:r>
                        <a:rPr lang="it-IT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Ansaldo STS - Settore Ricerca e Sviluppo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Studio e analisi di algoritmi utilizzati per la verifica dell’integrità dei dati: CRC e funzioni hash della famiglia MD.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Definizione, analisi e test di diverse implementazioni di CRC scritte in linguaggio C  in ambiente  Visual Studio.</a:t>
                      </a:r>
                    </a:p>
                  </a:txBody>
                  <a:tcPr marL="91584" marR="91584">
                    <a:noFill/>
                  </a:tcPr>
                </a:tc>
              </a:tr>
              <a:tr h="923900">
                <a:tc>
                  <a:txBody>
                    <a:bodyPr/>
                    <a:lstStyle/>
                    <a:p>
                      <a:pPr algn="r"/>
                      <a:r>
                        <a:rPr lang="it-IT" sz="1050" dirty="0" smtClean="0">
                          <a:solidFill>
                            <a:schemeClr val="accent1"/>
                          </a:solidFill>
                        </a:rPr>
                        <a:t>04/2013 – 05/2013</a:t>
                      </a:r>
                      <a:endParaRPr lang="it-IT" sz="1050" dirty="0">
                        <a:solidFill>
                          <a:schemeClr val="accent1"/>
                        </a:solidFill>
                      </a:endParaRPr>
                    </a:p>
                  </a:txBody>
                  <a:tcPr marL="91584" marR="91584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it-IT" sz="1050" b="1" dirty="0" smtClean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Consulenza presso</a:t>
                      </a:r>
                      <a:r>
                        <a:rPr lang="it-IT" sz="1050" b="1" baseline="0" dirty="0" smtClean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Ente Pubblico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it-IT" sz="1050" b="1" baseline="0" dirty="0" smtClean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it-IT" sz="9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Comune di Saviano – Ufficio Assistenza Sociale</a:t>
                      </a:r>
                    </a:p>
                    <a:p>
                      <a:pPr algn="l"/>
                      <a:r>
                        <a:rPr lang="it-IT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</a:p>
                    <a:p>
                      <a:pPr algn="l"/>
                      <a:r>
                        <a:rPr lang="it-IT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Ripartizione di fondi regionali tra le famiglie meno </a:t>
                      </a:r>
                    </a:p>
                    <a:p>
                      <a:pPr algn="l"/>
                      <a:r>
                        <a:rPr lang="it-IT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abbienti e</a:t>
                      </a:r>
                      <a:r>
                        <a:rPr lang="it-IT" sz="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bisognose di particolare assistenza sanitaria,</a:t>
                      </a:r>
                    </a:p>
                    <a:p>
                      <a:pPr algn="l"/>
                      <a:r>
                        <a:rPr lang="it-IT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secondi i criteri della normativa vigente.</a:t>
                      </a:r>
                    </a:p>
                    <a:p>
                      <a:pPr algn="l"/>
                      <a:r>
                        <a:rPr lang="it-IT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Tale attività è stata svolta a titolo gratuito nell'ambito </a:t>
                      </a:r>
                    </a:p>
                    <a:p>
                      <a:pPr algn="l"/>
                      <a:r>
                        <a:rPr lang="it-IT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di un programma comunale di volontariato.</a:t>
                      </a:r>
                      <a:endParaRPr lang="it-IT" sz="1050" b="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Segnaposto contenuto 1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87611003"/>
              </p:ext>
            </p:extLst>
          </p:nvPr>
        </p:nvGraphicFramePr>
        <p:xfrm>
          <a:off x="4648200" y="1556792"/>
          <a:ext cx="4038600" cy="4206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5968"/>
                <a:gridCol w="2602632"/>
              </a:tblGrid>
              <a:tr h="496004">
                <a:tc>
                  <a:txBody>
                    <a:bodyPr/>
                    <a:lstStyle/>
                    <a:p>
                      <a:pPr algn="r"/>
                      <a:r>
                        <a:rPr lang="it-IT" sz="1200" dirty="0" smtClean="0">
                          <a:solidFill>
                            <a:schemeClr val="accent1"/>
                          </a:solidFill>
                        </a:rPr>
                        <a:t>Istruzione</a:t>
                      </a:r>
                      <a:r>
                        <a:rPr lang="it-IT" sz="1200" baseline="0" dirty="0" smtClean="0">
                          <a:solidFill>
                            <a:schemeClr val="accent1"/>
                          </a:solidFill>
                        </a:rPr>
                        <a:t> e Formazione</a:t>
                      </a:r>
                      <a:endParaRPr lang="it-IT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06559">
                <a:tc>
                  <a:txBody>
                    <a:bodyPr/>
                    <a:lstStyle/>
                    <a:p>
                      <a:pPr algn="r"/>
                      <a:r>
                        <a:rPr lang="it-IT" sz="1050" dirty="0" smtClean="0">
                          <a:solidFill>
                            <a:schemeClr val="accent1"/>
                          </a:solidFill>
                        </a:rPr>
                        <a:t>06/2015 – 10/2016</a:t>
                      </a:r>
                      <a:endParaRPr lang="it-IT" sz="105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050" b="1" kern="12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PON Ricerca e Competitività 2007-2013</a:t>
                      </a:r>
                    </a:p>
                    <a:p>
                      <a:r>
                        <a:rPr lang="it-IT" sz="1050" b="1" i="1" kern="12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TITOLO III “Creazione di Nuovi Distretti e/o Nuove Aggregazioni Pubblico-Private”</a:t>
                      </a:r>
                    </a:p>
                    <a:p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CeRICT S.c.a.r.l</a:t>
                      </a:r>
                    </a:p>
                    <a:p>
                      <a:endParaRPr lang="en-US" sz="9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Vincitrice del bando di concorso per il Progetto di formazione "Nembo - Progettazione e Sviluppo dei sistemi Embedded", PON03PE_00159_1/F7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7009">
                <a:tc>
                  <a:txBody>
                    <a:bodyPr/>
                    <a:lstStyle/>
                    <a:p>
                      <a:pPr algn="r"/>
                      <a:r>
                        <a:rPr lang="it-IT" sz="1000" dirty="0" smtClean="0">
                          <a:solidFill>
                            <a:schemeClr val="accent1"/>
                          </a:solidFill>
                        </a:rPr>
                        <a:t>09/2013 – attualmente</a:t>
                      </a:r>
                      <a:endParaRPr lang="it-IT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050" b="1" dirty="0" smtClean="0">
                          <a:solidFill>
                            <a:schemeClr val="accent1"/>
                          </a:solidFill>
                        </a:rPr>
                        <a:t>Laurea Specialistica in Matematica</a:t>
                      </a:r>
                    </a:p>
                    <a:p>
                      <a:r>
                        <a:rPr lang="it-IT" sz="900" b="1" dirty="0" smtClean="0">
                          <a:solidFill>
                            <a:schemeClr val="tx1"/>
                          </a:solidFill>
                        </a:rPr>
                        <a:t>Università degli Studi di Napoli - Federico II</a:t>
                      </a:r>
                      <a:endParaRPr lang="it-IT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7009">
                <a:tc>
                  <a:txBody>
                    <a:bodyPr/>
                    <a:lstStyle/>
                    <a:p>
                      <a:pPr algn="r"/>
                      <a:r>
                        <a:rPr lang="it-IT" sz="1050" dirty="0" smtClean="0">
                          <a:solidFill>
                            <a:schemeClr val="accent1"/>
                          </a:solidFill>
                        </a:rPr>
                        <a:t>09/2008 – 07/2013</a:t>
                      </a:r>
                      <a:endParaRPr lang="it-IT" sz="105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050" b="1" dirty="0" smtClean="0">
                          <a:solidFill>
                            <a:schemeClr val="accent1"/>
                          </a:solidFill>
                        </a:rPr>
                        <a:t>Laurea Triennale in Matematica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dirty="0" smtClean="0">
                          <a:solidFill>
                            <a:schemeClr val="tx1"/>
                          </a:solidFill>
                        </a:rPr>
                        <a:t>Università degli Studi di Napoli - Federico II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55305">
                <a:tc>
                  <a:txBody>
                    <a:bodyPr/>
                    <a:lstStyle/>
                    <a:p>
                      <a:pPr algn="r"/>
                      <a:r>
                        <a:rPr lang="it-IT" sz="1200" b="1" dirty="0" smtClean="0">
                          <a:solidFill>
                            <a:schemeClr val="accent1"/>
                          </a:solidFill>
                        </a:rPr>
                        <a:t>Competenze personali</a:t>
                      </a:r>
                      <a:endParaRPr lang="it-IT" sz="12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7429">
                <a:tc>
                  <a:txBody>
                    <a:bodyPr/>
                    <a:lstStyle/>
                    <a:p>
                      <a:pPr algn="r"/>
                      <a:r>
                        <a:rPr lang="it-IT" sz="1000" b="1" dirty="0" smtClean="0">
                          <a:solidFill>
                            <a:schemeClr val="accent1"/>
                          </a:solidFill>
                        </a:rPr>
                        <a:t>Lingue straniere</a:t>
                      </a:r>
                      <a:endParaRPr lang="it-IT" sz="10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000" dirty="0" smtClean="0"/>
                        <a:t>Buona conoscenza della lingua inglese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Certificato Trinity livello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37427">
                <a:tc>
                  <a:txBody>
                    <a:bodyPr/>
                    <a:lstStyle/>
                    <a:p>
                      <a:pPr algn="r"/>
                      <a:r>
                        <a:rPr lang="it-IT" sz="1000" b="1" dirty="0" smtClean="0">
                          <a:solidFill>
                            <a:schemeClr val="accent1"/>
                          </a:solidFill>
                        </a:rPr>
                        <a:t>Competenze informatiche</a:t>
                      </a:r>
                      <a:endParaRPr lang="it-IT" sz="10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Eipass 7 Moduli;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Buona padronanza dei linguaggi di programmazione C,  Matlab e Fortran;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Buona padronanza dell’IDE Microsoft Visual Studio.</a:t>
                      </a:r>
                      <a:endParaRPr lang="it-IT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9" name="graphics2"/>
          <p:cNvPicPr/>
          <p:nvPr/>
        </p:nvPicPr>
        <p:blipFill>
          <a:blip r:embed="rId9">
            <a:lum/>
            <a:alphaModFix/>
          </a:blip>
          <a:srcRect/>
          <a:stretch>
            <a:fillRect/>
          </a:stretch>
        </p:blipFill>
        <p:spPr>
          <a:xfrm>
            <a:off x="6115203" y="1916832"/>
            <a:ext cx="2525613" cy="45719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42" name="graphics2"/>
          <p:cNvPicPr/>
          <p:nvPr/>
        </p:nvPicPr>
        <p:blipFill>
          <a:blip r:embed="rId9">
            <a:lum/>
            <a:alphaModFix/>
          </a:blip>
          <a:srcRect/>
          <a:stretch>
            <a:fillRect/>
          </a:stretch>
        </p:blipFill>
        <p:spPr>
          <a:xfrm>
            <a:off x="6127729" y="4365104"/>
            <a:ext cx="2525613" cy="45719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519563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372348"/>
          </a:xfrm>
        </p:spPr>
        <p:txBody>
          <a:bodyPr>
            <a:noAutofit/>
          </a:bodyPr>
          <a:lstStyle/>
          <a:p>
            <a:r>
              <a:rPr lang="it-IT" sz="800" b="1" dirty="0">
                <a:solidFill>
                  <a:schemeClr val="tx2"/>
                </a:solidFill>
              </a:rPr>
              <a:t>Avviso n. 713/Ric. </a:t>
            </a:r>
            <a:r>
              <a:rPr lang="it-IT" sz="800" b="1" dirty="0">
                <a:solidFill>
                  <a:schemeClr val="tx2"/>
                </a:solidFill>
                <a:latin typeface="+mn-lt"/>
              </a:rPr>
              <a:t>del</a:t>
            </a:r>
            <a:r>
              <a:rPr lang="it-IT" sz="800" b="1" dirty="0">
                <a:solidFill>
                  <a:schemeClr val="tx2"/>
                </a:solidFill>
              </a:rPr>
              <a:t> 29/10/2010 - Titolo III - "Creazione di nuovi Distretti e/o nuove Aggregazioni Pubblico - Private "</a:t>
            </a:r>
            <a:br>
              <a:rPr lang="it-IT" sz="800" b="1" dirty="0">
                <a:solidFill>
                  <a:schemeClr val="tx2"/>
                </a:solidFill>
              </a:rPr>
            </a:br>
            <a:r>
              <a:rPr lang="it-IT" sz="800" b="1" dirty="0">
                <a:solidFill>
                  <a:schemeClr val="tx2"/>
                </a:solidFill>
              </a:rPr>
              <a:t>Intervento di formazione PON03PE_00159_1</a:t>
            </a:r>
            <a:br>
              <a:rPr lang="it-IT" sz="800" b="1" dirty="0">
                <a:solidFill>
                  <a:schemeClr val="tx2"/>
                </a:solidFill>
              </a:rPr>
            </a:br>
            <a:endParaRPr lang="it-IT" sz="800" b="1" dirty="0">
              <a:solidFill>
                <a:schemeClr val="tx2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492941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/>
              <a:t>Cyclic Redundancy Check (CRC</a:t>
            </a:r>
            <a:r>
              <a:rPr lang="en-US" b="1" dirty="0" smtClean="0"/>
              <a:t>)</a:t>
            </a:r>
          </a:p>
          <a:p>
            <a:pPr marL="0" indent="0" algn="ctr">
              <a:lnSpc>
                <a:spcPts val="1700"/>
              </a:lnSpc>
              <a:spcBef>
                <a:spcPts val="200"/>
              </a:spcBef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Il CRC è un algoritmo utilizzato per verificare l’integrità di dati e informazioni soggetti a </a:t>
            </a:r>
            <a:r>
              <a:rPr lang="it-IT" sz="1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possibili interferenze o distorsioni </a:t>
            </a:r>
            <a:r>
              <a:rPr lang="it-IT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 fase di </a:t>
            </a:r>
            <a:r>
              <a:rPr lang="it-IT" sz="1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trasmissione/archiviazione</a:t>
            </a:r>
            <a:r>
              <a:rPr lang="it-IT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endParaRPr lang="it-IT" sz="19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buNone/>
            </a:pPr>
            <a:r>
              <a:rPr lang="it-IT" sz="1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L’output dell’algoritmo, che si basa sulla Teoria dei Campi, è il resto (detto firma </a:t>
            </a:r>
            <a:r>
              <a:rPr lang="it-IT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 checksum) della divisione </a:t>
            </a:r>
            <a:r>
              <a:rPr lang="it-IT" sz="1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tra la rappresentazione binaria dell’informazione e </a:t>
            </a:r>
            <a:r>
              <a:rPr lang="it-IT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 numero binario </a:t>
            </a:r>
            <a:r>
              <a:rPr lang="it-IT" sz="1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fissato, detto </a:t>
            </a:r>
            <a:r>
              <a:rPr lang="it-IT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polinomio </a:t>
            </a:r>
            <a:r>
              <a:rPr lang="it-IT" sz="1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generatore. </a:t>
            </a:r>
          </a:p>
          <a:p>
            <a:pPr marL="0" indent="0" algn="just">
              <a:buNone/>
            </a:pPr>
            <a:r>
              <a:rPr lang="it-IT" sz="1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Prima </a:t>
            </a:r>
            <a:r>
              <a:rPr lang="it-IT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del </a:t>
            </a:r>
            <a:r>
              <a:rPr lang="it-IT" sz="1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trasferimento del blocco di bit viene calcolata la firma, la si concatena </a:t>
            </a:r>
            <a:r>
              <a:rPr lang="it-IT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alla </a:t>
            </a:r>
            <a:r>
              <a:rPr lang="it-IT" sz="1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stringa iniziale e poi si procede all’elaborazione </a:t>
            </a:r>
            <a:r>
              <a:rPr lang="it-IT" sz="19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dell’intero blocco. </a:t>
            </a:r>
            <a:r>
              <a:rPr lang="it-IT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it-IT" sz="1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it-IT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valle </a:t>
            </a:r>
            <a:r>
              <a:rPr lang="it-IT" sz="1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 questo </a:t>
            </a:r>
            <a:r>
              <a:rPr lang="it-IT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processo di trasmissione/archiviazione viene eseguita una nuova divisione tra la stringa completa di firma e il polinomio generatore: se il resto risulta diverso da 0 sicuramente c’è stata corruzione di </a:t>
            </a:r>
            <a:r>
              <a:rPr lang="it-IT" sz="1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bit mentre, se </a:t>
            </a:r>
            <a:r>
              <a:rPr lang="it-IT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è uguale a </a:t>
            </a:r>
            <a:r>
              <a:rPr lang="it-IT" sz="1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0, </a:t>
            </a:r>
            <a:r>
              <a:rPr lang="it-IT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 stringa può essere affetta da errore </a:t>
            </a:r>
            <a:r>
              <a:rPr lang="it-IT" sz="1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 solo con </a:t>
            </a:r>
            <a:r>
              <a:rPr lang="it-IT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una </a:t>
            </a:r>
            <a:r>
              <a:rPr lang="it-IT" sz="1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probabilità molto bassa.</a:t>
            </a:r>
          </a:p>
          <a:p>
            <a:pPr marL="0" indent="0" algn="just">
              <a:buNone/>
            </a:pPr>
            <a:r>
              <a:rPr lang="it-IT" sz="1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Siccome il CRC richiede operazioni elementari, quali shift e XOR, è </a:t>
            </a:r>
            <a:r>
              <a:rPr lang="it-IT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facilmente implementabile </a:t>
            </a:r>
            <a:r>
              <a:rPr lang="it-IT" sz="1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 l’elaborazione è molto veloce, motivo per cui è largamente utilizzato in industria. La sua efficienza dipende inoltre dai parametri che lo caratterizzano: polinomio generatore, grado di tale polinomio e lunghezza della stringa da validare.</a:t>
            </a:r>
          </a:p>
          <a:p>
            <a:pPr marL="0" indent="0" algn="just">
              <a:buNone/>
            </a:pPr>
            <a:r>
              <a:rPr lang="it-IT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 implementazioni possibili sono </a:t>
            </a:r>
            <a:r>
              <a:rPr lang="it-IT" sz="1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essenzialmente due, quella </a:t>
            </a:r>
            <a:r>
              <a:rPr lang="it-IT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lineare e quella table </a:t>
            </a:r>
            <a:r>
              <a:rPr lang="it-IT" sz="1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driven: la seconda è più </a:t>
            </a:r>
            <a:r>
              <a:rPr lang="it-IT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efficiente in termini di </a:t>
            </a:r>
            <a:r>
              <a:rPr lang="it-IT" sz="1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tempo </a:t>
            </a:r>
            <a:r>
              <a:rPr lang="it-IT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 </a:t>
            </a:r>
            <a:r>
              <a:rPr lang="it-IT" sz="1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presenta lo svantaggio di </a:t>
            </a:r>
            <a:r>
              <a:rPr lang="it-IT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una maggiore occupazione di </a:t>
            </a:r>
            <a:r>
              <a:rPr lang="it-IT" sz="1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memoria.</a:t>
            </a:r>
            <a:endParaRPr lang="it-IT" sz="19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it-IT" sz="1600" dirty="0"/>
          </a:p>
          <a:p>
            <a:pPr marL="0" indent="0">
              <a:buNone/>
            </a:pPr>
            <a:endParaRPr lang="it-IT" sz="1600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36" name="Immagine 3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442" y="321350"/>
            <a:ext cx="1213866" cy="720080"/>
          </a:xfrm>
          <a:prstGeom prst="rect">
            <a:avLst/>
          </a:prstGeom>
          <a:noFill/>
        </p:spPr>
      </p:pic>
      <p:pic>
        <p:nvPicPr>
          <p:cNvPr id="37" name="Immagine 36" descr="PAC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41713"/>
            <a:ext cx="1015365" cy="37147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38" name="Immagine 37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9912" y="412478"/>
            <a:ext cx="1247775" cy="600710"/>
          </a:xfrm>
          <a:prstGeom prst="rect">
            <a:avLst/>
          </a:prstGeom>
          <a:noFill/>
        </p:spPr>
      </p:pic>
      <p:pic>
        <p:nvPicPr>
          <p:cNvPr id="40" name="Immagine 3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88980"/>
            <a:ext cx="1053465" cy="55245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1" name="Immagine 40" descr="Ministro per la Coesione Territoriale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742078"/>
            <a:ext cx="1743075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Rettangolo 21"/>
          <p:cNvSpPr/>
          <p:nvPr/>
        </p:nvSpPr>
        <p:spPr>
          <a:xfrm>
            <a:off x="2056308" y="6267553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800" b="1" dirty="0">
                <a:solidFill>
                  <a:schemeClr val="tx2"/>
                </a:solidFill>
                <a:latin typeface="+mj-lt"/>
              </a:rPr>
              <a:t>“Formazione di ingegneri per la progettazione e lo sviluppo dei sistemi embedded” </a:t>
            </a:r>
          </a:p>
          <a:p>
            <a:pPr algn="ctr"/>
            <a:r>
              <a:rPr lang="it-IT" sz="800" b="1" dirty="0">
                <a:solidFill>
                  <a:schemeClr val="tx2"/>
                </a:solidFill>
                <a:latin typeface="+mj-lt"/>
              </a:rPr>
              <a:t>NEMBO</a:t>
            </a:r>
          </a:p>
          <a:p>
            <a:pPr algn="ctr"/>
            <a:r>
              <a:rPr lang="it-IT" sz="800" b="1" dirty="0">
                <a:solidFill>
                  <a:schemeClr val="tx2"/>
                </a:solidFill>
                <a:latin typeface="+mj-lt"/>
              </a:rPr>
              <a:t>(Codice identificativo progetto: PON03PE_00159_1)</a:t>
            </a:r>
          </a:p>
        </p:txBody>
      </p:sp>
    </p:spTree>
    <p:extLst>
      <p:ext uri="{BB962C8B-B14F-4D97-AF65-F5344CB8AC3E}">
        <p14:creationId xmlns:p14="http://schemas.microsoft.com/office/powerpoint/2010/main" val="101491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372348"/>
          </a:xfrm>
        </p:spPr>
        <p:txBody>
          <a:bodyPr>
            <a:noAutofit/>
          </a:bodyPr>
          <a:lstStyle/>
          <a:p>
            <a:r>
              <a:rPr lang="it-IT" sz="800" b="1" dirty="0">
                <a:solidFill>
                  <a:schemeClr val="tx2"/>
                </a:solidFill>
              </a:rPr>
              <a:t>Avviso n. 713/Ric. </a:t>
            </a:r>
            <a:r>
              <a:rPr lang="it-IT" sz="800" b="1" dirty="0">
                <a:solidFill>
                  <a:schemeClr val="tx2"/>
                </a:solidFill>
                <a:latin typeface="+mn-lt"/>
              </a:rPr>
              <a:t>del</a:t>
            </a:r>
            <a:r>
              <a:rPr lang="it-IT" sz="800" b="1" dirty="0">
                <a:solidFill>
                  <a:schemeClr val="tx2"/>
                </a:solidFill>
              </a:rPr>
              <a:t> 29/10/2010 - Titolo III - "Creazione di nuovi Distretti e/o nuove Aggregazioni Pubblico - Private "</a:t>
            </a:r>
            <a:br>
              <a:rPr lang="it-IT" sz="800" b="1" dirty="0">
                <a:solidFill>
                  <a:schemeClr val="tx2"/>
                </a:solidFill>
              </a:rPr>
            </a:br>
            <a:r>
              <a:rPr lang="it-IT" sz="800" b="1" dirty="0">
                <a:solidFill>
                  <a:schemeClr val="tx2"/>
                </a:solidFill>
              </a:rPr>
              <a:t>Intervento di formazione PON03PE_00159_1</a:t>
            </a:r>
            <a:r>
              <a:rPr lang="it-IT" sz="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it-IT" sz="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it-IT" sz="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1"/>
            <a:ext cx="8229600" cy="4929413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it-IT" sz="7500" b="1" dirty="0" smtClean="0"/>
              <a:t>Obiettivo SIL4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Nelle </a:t>
            </a:r>
            <a:r>
              <a:rPr lang="it-IT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applicazioni </a:t>
            </a:r>
            <a:r>
              <a:rPr lang="it-IT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safety-critical </a:t>
            </a:r>
            <a:r>
              <a:rPr lang="it-IT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è importante il rispetto dei requisiti di sicurezza </a:t>
            </a:r>
            <a:r>
              <a:rPr lang="it-IT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previsti </a:t>
            </a:r>
            <a:r>
              <a:rPr lang="it-IT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dalla normativa </a:t>
            </a:r>
            <a:r>
              <a:rPr lang="it-IT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vigente: per tale motivo Ansaldo STS deve disporre di apparecchiature tecniche per le quali viene garantito il SIL4, il </a:t>
            </a:r>
            <a:r>
              <a:rPr lang="it-IT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livello più alto di integrità della </a:t>
            </a:r>
            <a:r>
              <a:rPr lang="it-IT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sicurezza. Per minimizzare il rischio, ossia la</a:t>
            </a:r>
            <a:r>
              <a:rPr lang="it-IT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probabilità </a:t>
            </a:r>
            <a:r>
              <a:rPr lang="it-IT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che </a:t>
            </a:r>
            <a:r>
              <a:rPr lang="it-IT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 verifichi un evento indesiderato</a:t>
            </a:r>
            <a:r>
              <a:rPr lang="it-IT" sz="4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it-IT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 </a:t>
            </a:r>
            <a:r>
              <a:rPr lang="it-IT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carattere incerto si è reso necessario porre in essere delle modifiche agli attuali modelli di gestione della rete e alle loro funzionalità (tra cui il </a:t>
            </a:r>
            <a:r>
              <a:rPr lang="it-IT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CRC) con l’obiettivo di </a:t>
            </a:r>
            <a:r>
              <a:rPr lang="it-IT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renderli più affidabili. </a:t>
            </a:r>
            <a:endParaRPr lang="it-IT" sz="4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buNone/>
            </a:pPr>
            <a:r>
              <a:rPr lang="it-IT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Al fine di modificare adeguatamente, </a:t>
            </a:r>
            <a:r>
              <a:rPr lang="it-IT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 particolare, </a:t>
            </a:r>
            <a:r>
              <a:rPr lang="it-IT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il </a:t>
            </a:r>
            <a:r>
              <a:rPr lang="it-IT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CRC utilizzato nel Nucleo in Sicurezza (interlocking del centro di controllo</a:t>
            </a:r>
            <a:r>
              <a:rPr lang="it-IT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 è stata individuata </a:t>
            </a:r>
            <a:r>
              <a:rPr lang="it-IT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una </a:t>
            </a:r>
            <a:r>
              <a:rPr lang="it-IT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metodologia, </a:t>
            </a:r>
            <a:r>
              <a:rPr lang="it-IT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 base </a:t>
            </a:r>
            <a:r>
              <a:rPr lang="it-IT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matematica, che permette di restringere il campo di interesse ad un gruppo </a:t>
            </a:r>
            <a:r>
              <a:rPr lang="it-IT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 </a:t>
            </a:r>
            <a:r>
              <a:rPr lang="it-IT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input di </a:t>
            </a:r>
            <a:r>
              <a:rPr lang="it-IT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“élite</a:t>
            </a:r>
            <a:r>
              <a:rPr lang="it-IT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”; è seguita poi  una </a:t>
            </a:r>
            <a:r>
              <a:rPr lang="it-IT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valutazione delle prestazioni raggiunte </a:t>
            </a:r>
            <a:r>
              <a:rPr lang="it-IT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da alcune funzioni (scritte in C), attualmente implementate nel Nucleo, al </a:t>
            </a:r>
            <a:r>
              <a:rPr lang="it-IT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variare </a:t>
            </a:r>
            <a:r>
              <a:rPr lang="it-IT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dei parametri scelti da questo insieme. Sulla base dei </a:t>
            </a:r>
            <a:r>
              <a:rPr lang="it-IT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risultati </a:t>
            </a:r>
            <a:r>
              <a:rPr lang="it-IT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ottenuti </a:t>
            </a:r>
            <a:r>
              <a:rPr lang="it-IT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sono stati scelti </a:t>
            </a:r>
            <a:r>
              <a:rPr lang="it-IT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l’implementazione dell’algoritmo e i </a:t>
            </a:r>
            <a:r>
              <a:rPr lang="it-IT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parametri </a:t>
            </a:r>
            <a:r>
              <a:rPr lang="it-IT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“ottimi” </a:t>
            </a:r>
            <a:r>
              <a:rPr lang="it-IT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 </a:t>
            </a:r>
            <a:r>
              <a:rPr lang="it-IT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corrispondenza dei quali si ha il </a:t>
            </a:r>
            <a:r>
              <a:rPr lang="it-IT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miglior trade-off </a:t>
            </a:r>
            <a:r>
              <a:rPr lang="it-IT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fra </a:t>
            </a:r>
            <a:r>
              <a:rPr lang="it-IT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tempo di esecuzione e </a:t>
            </a:r>
            <a:r>
              <a:rPr lang="it-IT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spazio occupato. </a:t>
            </a:r>
            <a:endParaRPr lang="it-IT" sz="4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buNone/>
            </a:pPr>
            <a:r>
              <a:rPr lang="it-IT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Ad analisi terminata è stata definita </a:t>
            </a:r>
            <a:r>
              <a:rPr lang="it-IT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una nuova funzione </a:t>
            </a:r>
            <a:r>
              <a:rPr lang="it-IT" sz="4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che implementa il CRC table-driven con un polinomio generatore di grado 32, che fornisce buone prestazioni e che formalmente garantisce il Safety Integrity Level 4. </a:t>
            </a:r>
            <a:endParaRPr lang="it-IT" sz="4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it-IT" dirty="0"/>
          </a:p>
        </p:txBody>
      </p:sp>
      <p:pic>
        <p:nvPicPr>
          <p:cNvPr id="36" name="Immagine 3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442" y="321350"/>
            <a:ext cx="1213866" cy="720080"/>
          </a:xfrm>
          <a:prstGeom prst="rect">
            <a:avLst/>
          </a:prstGeom>
          <a:noFill/>
        </p:spPr>
      </p:pic>
      <p:pic>
        <p:nvPicPr>
          <p:cNvPr id="37" name="Immagine 36" descr="PAC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41713"/>
            <a:ext cx="1015365" cy="37147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38" name="Immagine 37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9912" y="412478"/>
            <a:ext cx="1247775" cy="600710"/>
          </a:xfrm>
          <a:prstGeom prst="rect">
            <a:avLst/>
          </a:prstGeom>
          <a:noFill/>
        </p:spPr>
      </p:pic>
      <p:pic>
        <p:nvPicPr>
          <p:cNvPr id="40" name="Immagine 3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88980"/>
            <a:ext cx="1053465" cy="55245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1" name="Immagine 40" descr="Ministro per la Coesione Territoriale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742078"/>
            <a:ext cx="1743075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Rettangolo 21"/>
          <p:cNvSpPr/>
          <p:nvPr/>
        </p:nvSpPr>
        <p:spPr>
          <a:xfrm>
            <a:off x="2056308" y="6267553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800" b="1" dirty="0">
                <a:solidFill>
                  <a:schemeClr val="tx2"/>
                </a:solidFill>
                <a:latin typeface="+mj-lt"/>
              </a:rPr>
              <a:t>“Formazione di ingegneri per la progettazione e lo sviluppo dei sistemi embedded” </a:t>
            </a:r>
          </a:p>
          <a:p>
            <a:pPr algn="ctr"/>
            <a:r>
              <a:rPr lang="it-IT" sz="800" b="1" dirty="0">
                <a:solidFill>
                  <a:schemeClr val="tx2"/>
                </a:solidFill>
                <a:latin typeface="+mj-lt"/>
              </a:rPr>
              <a:t>NEMBO</a:t>
            </a:r>
          </a:p>
          <a:p>
            <a:pPr algn="ctr"/>
            <a:r>
              <a:rPr lang="it-IT" sz="800" b="1" dirty="0">
                <a:solidFill>
                  <a:schemeClr val="tx2"/>
                </a:solidFill>
                <a:latin typeface="+mj-lt"/>
              </a:rPr>
              <a:t>(Codice identificativo progetto: PON03PE_00159_1)</a:t>
            </a:r>
          </a:p>
        </p:txBody>
      </p:sp>
    </p:spTree>
    <p:extLst>
      <p:ext uri="{BB962C8B-B14F-4D97-AF65-F5344CB8AC3E}">
        <p14:creationId xmlns:p14="http://schemas.microsoft.com/office/powerpoint/2010/main" val="62214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638</TotalTime>
  <Words>663</Words>
  <Application>Microsoft Office PowerPoint</Application>
  <PresentationFormat>Presentazione su schermo (4:3)</PresentationFormat>
  <Paragraphs>68</Paragraphs>
  <Slides>3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  <vt:variant>
        <vt:lpstr>Presentazioni personalizzate</vt:lpstr>
      </vt:variant>
      <vt:variant>
        <vt:i4>1</vt:i4>
      </vt:variant>
    </vt:vector>
  </HeadingPairs>
  <TitlesOfParts>
    <vt:vector size="8" baseType="lpstr">
      <vt:lpstr>Arial</vt:lpstr>
      <vt:lpstr>Calibri</vt:lpstr>
      <vt:lpstr>Times New Roman</vt:lpstr>
      <vt:lpstr>Tema di Office</vt:lpstr>
      <vt:lpstr>Avviso n. 713/Ric. del 29/10/2010 - Titolo III - "Creazione di nuovi Distretti e/o nuove Aggregazioni Pubblico - Private " Intervento di formazione PON03PE_00159_1 </vt:lpstr>
      <vt:lpstr>Avviso n. 713/Ric. del 29/10/2010 - Titolo III - "Creazione di nuovi Distretti e/o nuove Aggregazioni Pubblico - Private " Intervento di formazione PON03PE_00159_1 </vt:lpstr>
      <vt:lpstr>Avviso n. 713/Ric. del 29/10/2010 - Titolo III - "Creazione di nuovi Distretti e/o nuove Aggregazioni Pubblico - Private " Intervento di formazione PON03PE_00159_1 </vt:lpstr>
      <vt:lpstr>Presentazione personalizzata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Avviso n. 713/Ric. del 29/10/2010 - Titolo III - "Creazione di nuovi Distretti e/o nuove Aggregazioni Pubblico - Private " Intervento di formazione PON03PE_00159_1         “Formazione di ingegneri per la progettazione e lo sviluppo dei sistemi embedded”  NEMBO   (Codice identificativo progetto: PON03PE_00159_1)</dc:title>
  <dc:creator>Pasquale</dc:creator>
  <cp:lastModifiedBy>CeRICT scrl</cp:lastModifiedBy>
  <cp:revision>63</cp:revision>
  <dcterms:created xsi:type="dcterms:W3CDTF">2016-10-19T17:33:54Z</dcterms:created>
  <dcterms:modified xsi:type="dcterms:W3CDTF">2016-10-21T14:33:40Z</dcterms:modified>
</cp:coreProperties>
</file>