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6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C9383-415D-4E03-9938-64DE0A0E8723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FE11E-82CE-4F59-8B2A-1B69B0FF5B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546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it/url?sa=i&amp;rct=j&amp;q=&amp;esrc=s&amp;source=images&amp;cd=&amp;cad=rja&amp;uact=8&amp;ved=0CAcQjRxqFQoTCPPAoqDBtcgCFUS9GgodudMA9w&amp;url=http://www.mappi-na.it/?p%3D6474&amp;psig=AFQjCNGjXHF6MT314eoIB4rfAIbGUF3psQ&amp;ust=144448423575877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24029" y="412908"/>
            <a:ext cx="1247775" cy="600710"/>
          </a:xfrm>
          <a:prstGeom prst="rect">
            <a:avLst/>
          </a:prstGeom>
          <a:noFill/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39653" y="237212"/>
            <a:ext cx="1285875" cy="852805"/>
          </a:xfrm>
          <a:prstGeom prst="rect">
            <a:avLst/>
          </a:prstGeom>
          <a:noFill/>
        </p:spPr>
      </p:pic>
      <p:pic>
        <p:nvPicPr>
          <p:cNvPr id="9" name="Immagine 8" descr="PAC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35" y="660122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205" y="456350"/>
            <a:ext cx="1111207" cy="582731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1" name="Immagine 10" descr="Ministro per la Coesione Territoriale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346" y="718343"/>
            <a:ext cx="17430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304"/>
            <a:ext cx="571749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http://www.mappi-na.it/wp-content/uploads/2014/06/stemma_e_scritta_federicoii_vettoriale_2-1.png">
            <a:hlinkClick r:id="rId8"/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862" y="6243478"/>
            <a:ext cx="3141905" cy="620687"/>
          </a:xfrm>
          <a:prstGeom prst="rect">
            <a:avLst/>
          </a:prstGeom>
          <a:noFill/>
          <a:extLst/>
        </p:spPr>
      </p:pic>
      <p:pic>
        <p:nvPicPr>
          <p:cNvPr id="14" name="Picture 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843" y="6165304"/>
            <a:ext cx="701156" cy="683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ttangolo 14"/>
          <p:cNvSpPr/>
          <p:nvPr userDrawn="1"/>
        </p:nvSpPr>
        <p:spPr>
          <a:xfrm>
            <a:off x="992213" y="0"/>
            <a:ext cx="71112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it-IT" sz="1100" kern="1200" dirty="0" smtClean="0">
                <a:solidFill>
                  <a:schemeClr val="tx1"/>
                </a:solidFill>
                <a:effectLst/>
                <a:latin typeface="+mj-lt"/>
                <a:ea typeface="Calibri"/>
                <a:cs typeface="Times New Roman"/>
              </a:rPr>
              <a:t>Avviso n. 713/Ric. del 29/10/2010 - Titolo III - "Creazione di nuovi Distretti e/o nuove Aggregazioni Pubblico - Private"</a:t>
            </a:r>
            <a:br>
              <a:rPr lang="it-IT" sz="1100" kern="1200" dirty="0" smtClean="0">
                <a:solidFill>
                  <a:schemeClr val="tx1"/>
                </a:solidFill>
                <a:effectLst/>
                <a:latin typeface="+mj-lt"/>
                <a:ea typeface="Calibri"/>
                <a:cs typeface="Times New Roman"/>
              </a:rPr>
            </a:br>
            <a:r>
              <a:rPr lang="it-IT" sz="1100" kern="1200" dirty="0" smtClean="0">
                <a:solidFill>
                  <a:schemeClr val="tx1"/>
                </a:solidFill>
                <a:effectLst/>
                <a:latin typeface="+mj-lt"/>
                <a:ea typeface="Calibri"/>
                <a:cs typeface="Times New Roman"/>
              </a:rPr>
              <a:t>Intervento di formazione PON03PE_00159_5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276" y="2249820"/>
            <a:ext cx="2366056" cy="323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00200"/>
            <a:ext cx="5976664" cy="434908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sz="2000" b="1" dirty="0" smtClean="0">
                <a:latin typeface="Baskerville Old Face" panose="02020602080505020303" pitchFamily="18" charset="0"/>
              </a:rPr>
              <a:t>Curriculum Vitae di </a:t>
            </a:r>
            <a:r>
              <a:rPr lang="it-IT" sz="2100" b="1" dirty="0" smtClean="0">
                <a:latin typeface="Baskerville Old Face" panose="02020602080505020303" pitchFamily="18" charset="0"/>
              </a:rPr>
              <a:t>Roberta Arrichiello</a:t>
            </a:r>
            <a:endParaRPr lang="it-IT" sz="20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endParaRPr lang="it-IT" sz="2000" b="1" i="1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800" dirty="0" smtClean="0">
                <a:latin typeface="Baskerville Old Face" panose="02020602080505020303" pitchFamily="18" charset="0"/>
              </a:rPr>
              <a:t>Laurea trienna</a:t>
            </a:r>
            <a:r>
              <a:rPr lang="it-IT" sz="1800" dirty="0" smtClean="0">
                <a:latin typeface="Baskerville Old Face" panose="02020602080505020303" pitchFamily="18" charset="0"/>
              </a:rPr>
              <a:t>le e </a:t>
            </a:r>
            <a:r>
              <a:rPr lang="it-IT" sz="1800" dirty="0" smtClean="0">
                <a:latin typeface="Baskerville Old Face" panose="02020602080505020303" pitchFamily="18" charset="0"/>
              </a:rPr>
              <a:t>specialistica </a:t>
            </a:r>
            <a:r>
              <a:rPr lang="it-IT" sz="1800" dirty="0">
                <a:latin typeface="Baskerville Old Face" panose="02020602080505020303" pitchFamily="18" charset="0"/>
              </a:rPr>
              <a:t>in </a:t>
            </a:r>
            <a:r>
              <a:rPr lang="it-IT" sz="1800" b="1" dirty="0">
                <a:latin typeface="Baskerville Old Face" panose="02020602080505020303" pitchFamily="18" charset="0"/>
              </a:rPr>
              <a:t>Ingegneria Gestionale della logistica e </a:t>
            </a:r>
            <a:r>
              <a:rPr lang="it-IT" sz="1800" b="1" dirty="0" smtClean="0">
                <a:latin typeface="Baskerville Old Face" panose="02020602080505020303" pitchFamily="18" charset="0"/>
              </a:rPr>
              <a:t>produzione </a:t>
            </a:r>
            <a:r>
              <a:rPr lang="it-IT" sz="1800" dirty="0" smtClean="0">
                <a:latin typeface="Baskerville Old Face" panose="02020602080505020303" pitchFamily="18" charset="0"/>
              </a:rPr>
              <a:t>presso </a:t>
            </a:r>
            <a:r>
              <a:rPr lang="it-IT" sz="1800" dirty="0" smtClean="0">
                <a:latin typeface="Baskerville Old Face" panose="02020602080505020303" pitchFamily="18" charset="0"/>
              </a:rPr>
              <a:t>l’Università </a:t>
            </a:r>
            <a:r>
              <a:rPr lang="it-IT" sz="1800" dirty="0" smtClean="0">
                <a:latin typeface="Baskerville Old Face" panose="02020602080505020303" pitchFamily="18" charset="0"/>
              </a:rPr>
              <a:t>Federico II di Napoli. </a:t>
            </a:r>
            <a:endParaRPr lang="it-IT" sz="1800" dirty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800" dirty="0" smtClean="0">
                <a:latin typeface="Baskerville Old Face" panose="02020602080505020303" pitchFamily="18" charset="0"/>
              </a:rPr>
              <a:t>Vincitrice di borsa </a:t>
            </a:r>
            <a:r>
              <a:rPr lang="it-IT" sz="1800" dirty="0" smtClean="0">
                <a:latin typeface="Baskerville Old Face" panose="02020602080505020303" pitchFamily="18" charset="0"/>
              </a:rPr>
              <a:t>di studio </a:t>
            </a:r>
            <a:r>
              <a:rPr lang="it-IT" sz="1800" i="1" dirty="0" smtClean="0">
                <a:latin typeface="Baskerville Old Face" panose="02020602080505020303" pitchFamily="18" charset="0"/>
              </a:rPr>
              <a:t>post </a:t>
            </a:r>
            <a:r>
              <a:rPr lang="it-IT" sz="1800" i="1" dirty="0" err="1">
                <a:latin typeface="Baskerville Old Face" panose="02020602080505020303" pitchFamily="18" charset="0"/>
              </a:rPr>
              <a:t>lauream</a:t>
            </a:r>
            <a:r>
              <a:rPr lang="it-IT" sz="1800" i="1" dirty="0">
                <a:latin typeface="Baskerville Old Face" panose="02020602080505020303" pitchFamily="18" charset="0"/>
              </a:rPr>
              <a:t> </a:t>
            </a:r>
            <a:r>
              <a:rPr lang="it-IT" sz="1800" dirty="0">
                <a:latin typeface="Baskerville Old Face" panose="02020602080505020303" pitchFamily="18" charset="0"/>
              </a:rPr>
              <a:t>presso il Centro di Competenza Trasporti della regione </a:t>
            </a:r>
            <a:r>
              <a:rPr lang="it-IT" sz="1800" dirty="0" smtClean="0">
                <a:latin typeface="Baskerville Old Face" panose="02020602080505020303" pitchFamily="18" charset="0"/>
              </a:rPr>
              <a:t>Campania (TEST 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S.c.a</a:t>
            </a:r>
            <a:r>
              <a:rPr lang="it-IT" sz="1800" dirty="0">
                <a:latin typeface="Baskerville Old Face" panose="02020602080505020303" pitchFamily="18" charset="0"/>
              </a:rPr>
              <a:t> 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r.l</a:t>
            </a:r>
            <a:r>
              <a:rPr lang="it-IT" sz="1800" dirty="0" smtClean="0">
                <a:latin typeface="Baskerville Old Face" panose="02020602080505020303" pitchFamily="18" charset="0"/>
              </a:rPr>
              <a:t>.) </a:t>
            </a:r>
            <a:r>
              <a:rPr lang="it-IT" sz="1800" dirty="0" smtClean="0">
                <a:latin typeface="Baskerville Old Face" panose="02020602080505020303" pitchFamily="18" charset="0"/>
              </a:rPr>
              <a:t>relativa a </a:t>
            </a:r>
            <a:r>
              <a:rPr lang="it-IT" sz="1800" i="1" dirty="0" smtClean="0">
                <a:latin typeface="Baskerville Old Face" panose="02020602080505020303" pitchFamily="18" charset="0"/>
              </a:rPr>
              <a:t>‘‘Servizi </a:t>
            </a:r>
            <a:r>
              <a:rPr lang="it-IT" sz="1800" i="1" dirty="0">
                <a:latin typeface="Baskerville Old Face" panose="02020602080505020303" pitchFamily="18" charset="0"/>
              </a:rPr>
              <a:t>di gestione dell’informazione </a:t>
            </a:r>
            <a:r>
              <a:rPr lang="it-IT" sz="1800" i="1" dirty="0" smtClean="0">
                <a:latin typeface="Baskerville Old Face" panose="02020602080505020303" pitchFamily="18" charset="0"/>
              </a:rPr>
              <a:t>logistica’’  </a:t>
            </a:r>
            <a:r>
              <a:rPr lang="it-IT" sz="1800" dirty="0" smtClean="0">
                <a:latin typeface="Baskerville Old Face" panose="02020602080505020303" pitchFamily="18" charset="0"/>
              </a:rPr>
              <a:t>(progetto Dattilo-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Lims</a:t>
            </a:r>
            <a:r>
              <a:rPr lang="it-IT" sz="1800" dirty="0" smtClean="0">
                <a:latin typeface="Baskerville Old Face" panose="02020602080505020303" pitchFamily="18" charset="0"/>
              </a:rPr>
              <a:t>).</a:t>
            </a:r>
            <a:endParaRPr lang="it-IT" sz="1800" dirty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800" dirty="0">
                <a:latin typeface="Baskerville Old Face" panose="02020602080505020303" pitchFamily="18" charset="0"/>
              </a:rPr>
              <a:t>Master full time in </a:t>
            </a:r>
            <a:r>
              <a:rPr lang="it-IT" sz="1800" b="1" dirty="0">
                <a:latin typeface="Baskerville Old Face" panose="02020602080505020303" pitchFamily="18" charset="0"/>
              </a:rPr>
              <a:t>Gestione e Strategia d’Impresa </a:t>
            </a:r>
            <a:r>
              <a:rPr lang="it-IT" sz="1800" dirty="0">
                <a:latin typeface="Baskerville Old Face" panose="02020602080505020303" pitchFamily="18" charset="0"/>
              </a:rPr>
              <a:t>presso il </a:t>
            </a:r>
            <a:r>
              <a:rPr lang="it-IT" sz="1800" dirty="0" smtClean="0">
                <a:latin typeface="Baskerville Old Face" panose="02020602080505020303" pitchFamily="18" charset="0"/>
              </a:rPr>
              <a:t>Sole24ore Business </a:t>
            </a:r>
            <a:r>
              <a:rPr lang="it-IT" sz="1800" dirty="0" err="1">
                <a:latin typeface="Baskerville Old Face" panose="02020602080505020303" pitchFamily="18" charset="0"/>
              </a:rPr>
              <a:t>school</a:t>
            </a:r>
            <a:r>
              <a:rPr lang="it-IT" sz="1800" dirty="0">
                <a:latin typeface="Baskerville Old Face" panose="02020602080505020303" pitchFamily="18" charset="0"/>
              </a:rPr>
              <a:t> di </a:t>
            </a:r>
            <a:r>
              <a:rPr lang="it-IT" sz="1800" dirty="0" smtClean="0">
                <a:latin typeface="Baskerville Old Face" panose="02020602080505020303" pitchFamily="18" charset="0"/>
              </a:rPr>
              <a:t>Milano e Master </a:t>
            </a:r>
            <a:r>
              <a:rPr lang="it-IT" sz="1800" dirty="0" smtClean="0">
                <a:latin typeface="Baskerville Old Face" panose="02020602080505020303" pitchFamily="18" charset="0"/>
              </a:rPr>
              <a:t>in </a:t>
            </a:r>
            <a:r>
              <a:rPr lang="it-IT" sz="1800" b="1" dirty="0" err="1" smtClean="0">
                <a:latin typeface="Baskerville Old Face" panose="02020602080505020303" pitchFamily="18" charset="0"/>
              </a:rPr>
              <a:t>Europrogettazione</a:t>
            </a:r>
            <a:r>
              <a:rPr lang="it-IT" sz="1800" dirty="0" smtClean="0">
                <a:latin typeface="Baskerville Old Face" panose="02020602080505020303" pitchFamily="18" charset="0"/>
              </a:rPr>
              <a:t> presso </a:t>
            </a:r>
            <a:r>
              <a:rPr lang="it-IT" sz="1800" dirty="0" smtClean="0">
                <a:latin typeface="Baskerville Old Face" panose="02020602080505020303" pitchFamily="18" charset="0"/>
              </a:rPr>
              <a:t>la Bruxelles 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Summer</a:t>
            </a:r>
            <a:r>
              <a:rPr lang="it-IT" sz="1800" dirty="0" smtClean="0">
                <a:latin typeface="Baskerville Old Face" panose="02020602080505020303" pitchFamily="18" charset="0"/>
              </a:rPr>
              <a:t> School.</a:t>
            </a:r>
            <a:endParaRPr lang="it-IT" sz="1800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800" dirty="0">
                <a:latin typeface="Baskerville Old Face" panose="02020602080505020303" pitchFamily="18" charset="0"/>
              </a:rPr>
              <a:t>Corso di </a:t>
            </a:r>
            <a:r>
              <a:rPr lang="it-IT" sz="1800" b="1" dirty="0">
                <a:latin typeface="Baskerville Old Face" panose="02020602080505020303" pitchFamily="18" charset="0"/>
              </a:rPr>
              <a:t>Project Management </a:t>
            </a:r>
            <a:r>
              <a:rPr lang="it-IT" sz="1800" dirty="0" smtClean="0">
                <a:latin typeface="Baskerville Old Face" panose="02020602080505020303" pitchFamily="18" charset="0"/>
              </a:rPr>
              <a:t>presso </a:t>
            </a:r>
            <a:r>
              <a:rPr lang="it-IT" sz="1800" dirty="0">
                <a:latin typeface="Baskerville Old Face" panose="02020602080505020303" pitchFamily="18" charset="0"/>
              </a:rPr>
              <a:t>la </a:t>
            </a:r>
            <a:r>
              <a:rPr lang="it-IT" sz="1800" dirty="0" smtClean="0">
                <a:latin typeface="Baskerville Old Face" panose="02020602080505020303" pitchFamily="18" charset="0"/>
              </a:rPr>
              <a:t>l’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Univerisà</a:t>
            </a:r>
            <a:r>
              <a:rPr lang="it-IT" sz="1800" dirty="0" smtClean="0">
                <a:latin typeface="Baskerville Old Face" panose="02020602080505020303" pitchFamily="18" charset="0"/>
              </a:rPr>
              <a:t> Federico </a:t>
            </a:r>
            <a:r>
              <a:rPr lang="it-IT" sz="1800" dirty="0">
                <a:latin typeface="Baskerville Old Face" panose="02020602080505020303" pitchFamily="18" charset="0"/>
              </a:rPr>
              <a:t>II di </a:t>
            </a:r>
            <a:r>
              <a:rPr lang="it-IT" sz="1800" dirty="0" smtClean="0">
                <a:latin typeface="Baskerville Old Face" panose="02020602080505020303" pitchFamily="18" charset="0"/>
              </a:rPr>
              <a:t>Napoli.</a:t>
            </a:r>
            <a:endParaRPr lang="it-IT" sz="1800" dirty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800" dirty="0" smtClean="0">
                <a:latin typeface="Baskerville Old Face" panose="02020602080505020303" pitchFamily="18" charset="0"/>
              </a:rPr>
              <a:t>Attestato di </a:t>
            </a:r>
            <a:r>
              <a:rPr lang="it-IT" sz="1800" b="1" dirty="0">
                <a:latin typeface="Baskerville Old Face" panose="02020602080505020303" pitchFamily="18" charset="0"/>
              </a:rPr>
              <a:t>lingua inglese </a:t>
            </a:r>
            <a:r>
              <a:rPr lang="it-IT" sz="1800" dirty="0">
                <a:latin typeface="Baskerville Old Face" panose="02020602080505020303" pitchFamily="18" charset="0"/>
              </a:rPr>
              <a:t>B2.2 presso il </a:t>
            </a:r>
            <a:r>
              <a:rPr lang="it-IT" sz="1800" dirty="0" err="1">
                <a:latin typeface="Baskerville Old Face" panose="02020602080505020303" pitchFamily="18" charset="0"/>
              </a:rPr>
              <a:t>British</a:t>
            </a:r>
            <a:r>
              <a:rPr lang="it-IT" sz="1800" dirty="0">
                <a:latin typeface="Baskerville Old Face" panose="02020602080505020303" pitchFamily="18" charset="0"/>
              </a:rPr>
              <a:t> 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Council</a:t>
            </a:r>
            <a:r>
              <a:rPr lang="it-IT" sz="1800" dirty="0" smtClean="0">
                <a:latin typeface="Baskerville Old Face" panose="02020602080505020303" pitchFamily="18" charset="0"/>
              </a:rPr>
              <a:t>, di </a:t>
            </a:r>
            <a:r>
              <a:rPr lang="it-IT" sz="1800" b="1" dirty="0">
                <a:latin typeface="Baskerville Old Face" panose="02020602080505020303" pitchFamily="18" charset="0"/>
              </a:rPr>
              <a:t>lingua francese </a:t>
            </a:r>
            <a:r>
              <a:rPr lang="it-IT" sz="1800" dirty="0">
                <a:latin typeface="Baskerville Old Face" panose="02020602080505020303" pitchFamily="18" charset="0"/>
              </a:rPr>
              <a:t>A1 e A2 presso l’istituto Grenoble di </a:t>
            </a:r>
            <a:r>
              <a:rPr lang="it-IT" sz="1800" dirty="0" smtClean="0">
                <a:latin typeface="Baskerville Old Face" panose="02020602080505020303" pitchFamily="18" charset="0"/>
              </a:rPr>
              <a:t>Napoli e di </a:t>
            </a:r>
            <a:r>
              <a:rPr lang="it-IT" sz="1800" b="1" dirty="0">
                <a:latin typeface="Baskerville Old Face" panose="02020602080505020303" pitchFamily="18" charset="0"/>
              </a:rPr>
              <a:t>lingua spagnola </a:t>
            </a:r>
            <a:r>
              <a:rPr lang="it-IT" sz="1800" dirty="0">
                <a:latin typeface="Baskerville Old Face" panose="02020602080505020303" pitchFamily="18" charset="0"/>
              </a:rPr>
              <a:t>A1 </a:t>
            </a:r>
            <a:r>
              <a:rPr lang="it-IT" sz="1800" dirty="0" smtClean="0">
                <a:latin typeface="Baskerville Old Face" panose="02020602080505020303" pitchFamily="18" charset="0"/>
              </a:rPr>
              <a:t>presso EF </a:t>
            </a:r>
            <a:r>
              <a:rPr lang="it-IT" sz="1800" dirty="0">
                <a:latin typeface="Baskerville Old Face" panose="02020602080505020303" pitchFamily="18" charset="0"/>
              </a:rPr>
              <a:t>Centro International de </a:t>
            </a:r>
            <a:r>
              <a:rPr lang="it-IT" sz="1800" dirty="0" smtClean="0">
                <a:latin typeface="Baskerville Old Face" panose="02020602080505020303" pitchFamily="18" charset="0"/>
              </a:rPr>
              <a:t>Idioma di Barcellona.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Baskerville Old Face" panose="02020602080505020303" pitchFamily="18" charset="0"/>
              </a:rPr>
              <a:t>Già stagista </a:t>
            </a:r>
            <a:r>
              <a:rPr lang="it-IT" sz="1800" dirty="0">
                <a:latin typeface="Baskerville Old Face" panose="02020602080505020303" pitchFamily="18" charset="0"/>
              </a:rPr>
              <a:t>presso </a:t>
            </a:r>
            <a:r>
              <a:rPr lang="it-IT" sz="1800" b="1" dirty="0">
                <a:latin typeface="Baskerville Old Face" panose="02020602080505020303" pitchFamily="18" charset="0"/>
              </a:rPr>
              <a:t>SNAM </a:t>
            </a:r>
            <a:r>
              <a:rPr lang="it-IT" sz="1800" b="1" dirty="0" err="1" smtClean="0">
                <a:latin typeface="Baskerville Old Face" panose="02020602080505020303" pitchFamily="18" charset="0"/>
              </a:rPr>
              <a:t>S.c.a.r.l</a:t>
            </a:r>
            <a:r>
              <a:rPr lang="it-IT" sz="1800" dirty="0" smtClean="0">
                <a:latin typeface="Baskerville Old Face" panose="02020602080505020303" pitchFamily="18" charset="0"/>
              </a:rPr>
              <a:t>. nell’ambito del progetto 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Lims</a:t>
            </a:r>
            <a:r>
              <a:rPr lang="it-IT" sz="1800" dirty="0" smtClean="0">
                <a:latin typeface="Baskerville Old Face" panose="02020602080505020303" pitchFamily="18" charset="0"/>
              </a:rPr>
              <a:t> </a:t>
            </a:r>
            <a:r>
              <a:rPr lang="it-IT" sz="1800" dirty="0">
                <a:latin typeface="Baskerville Old Face" panose="02020602080505020303" pitchFamily="18" charset="0"/>
              </a:rPr>
              <a:t>e già </a:t>
            </a:r>
            <a:r>
              <a:rPr lang="it-IT" sz="1800" dirty="0" smtClean="0">
                <a:latin typeface="Baskerville Old Face" panose="02020602080505020303" pitchFamily="18" charset="0"/>
              </a:rPr>
              <a:t>tirocinante presso la sede dell’</a:t>
            </a:r>
            <a:r>
              <a:rPr lang="it-IT" sz="1800" b="1" dirty="0" smtClean="0">
                <a:latin typeface="Baskerville Old Face" panose="02020602080505020303" pitchFamily="18" charset="0"/>
              </a:rPr>
              <a:t>ANAS</a:t>
            </a:r>
            <a:r>
              <a:rPr lang="it-IT" sz="1800" dirty="0" smtClean="0">
                <a:latin typeface="Baskerville Old Face" panose="02020602080505020303" pitchFamily="18" charset="0"/>
              </a:rPr>
              <a:t> di Napoli. </a:t>
            </a:r>
          </a:p>
          <a:p>
            <a:pPr marL="0" indent="0" algn="just">
              <a:buNone/>
            </a:pPr>
            <a:r>
              <a:rPr lang="it-IT" sz="1800" dirty="0" smtClean="0">
                <a:latin typeface="Baskerville Old Face" panose="02020602080505020303" pitchFamily="18" charset="0"/>
              </a:rPr>
              <a:t>Attualmente </a:t>
            </a:r>
            <a:r>
              <a:rPr lang="it-IT" sz="1800" b="1" dirty="0" smtClean="0">
                <a:latin typeface="Baskerville Old Face" panose="02020602080505020303" pitchFamily="18" charset="0"/>
              </a:rPr>
              <a:t>Consulente </a:t>
            </a:r>
            <a:r>
              <a:rPr lang="it-IT" sz="1800" b="1" dirty="0" err="1">
                <a:latin typeface="Baskerville Old Face" panose="02020602080505020303" pitchFamily="18" charset="0"/>
              </a:rPr>
              <a:t>Sap</a:t>
            </a:r>
            <a:r>
              <a:rPr lang="it-IT" sz="1800" b="1" dirty="0">
                <a:latin typeface="Baskerville Old Face" panose="02020602080505020303" pitchFamily="18" charset="0"/>
              </a:rPr>
              <a:t> </a:t>
            </a:r>
            <a:r>
              <a:rPr lang="it-IT" sz="1800" dirty="0" err="1">
                <a:latin typeface="Baskerville Old Face" panose="02020602080505020303" pitchFamily="18" charset="0"/>
              </a:rPr>
              <a:t>Ewm</a:t>
            </a:r>
            <a:r>
              <a:rPr lang="it-IT" sz="1800" dirty="0">
                <a:latin typeface="Baskerville Old Face" panose="02020602080505020303" pitchFamily="18" charset="0"/>
              </a:rPr>
              <a:t>/</a:t>
            </a:r>
            <a:r>
              <a:rPr lang="it-IT" sz="1800" dirty="0" err="1">
                <a:latin typeface="Baskerville Old Face" panose="02020602080505020303" pitchFamily="18" charset="0"/>
              </a:rPr>
              <a:t>Wm</a:t>
            </a:r>
            <a:r>
              <a:rPr lang="it-IT" sz="1800" dirty="0">
                <a:latin typeface="Baskerville Old Face" panose="02020602080505020303" pitchFamily="18" charset="0"/>
              </a:rPr>
              <a:t>/Le presso Beta80 </a:t>
            </a:r>
            <a:r>
              <a:rPr lang="it-IT" sz="1800" dirty="0" smtClean="0">
                <a:latin typeface="Baskerville Old Face" panose="02020602080505020303" pitchFamily="18" charset="0"/>
              </a:rPr>
              <a:t>Group di Milano.</a:t>
            </a:r>
            <a:endParaRPr lang="it-IT" sz="1800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endParaRPr lang="it-IT" sz="18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04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25488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600" b="1" dirty="0" smtClean="0">
                <a:latin typeface="Baskerville Old Face" panose="02020602080505020303" pitchFamily="18" charset="0"/>
              </a:rPr>
              <a:t>Relazione sulle attività di stage: </a:t>
            </a:r>
            <a:r>
              <a:rPr lang="it-IT" sz="1600" b="1" i="1" dirty="0">
                <a:latin typeface="Baskerville Old Face" panose="02020602080505020303" pitchFamily="18" charset="0"/>
              </a:rPr>
              <a:t>Implementazione di un modello topologico di offerta del trasporto ferroviario merci a livello </a:t>
            </a:r>
            <a:r>
              <a:rPr lang="it-IT" sz="1600" b="1" i="1" dirty="0" smtClean="0">
                <a:latin typeface="Baskerville Old Face" panose="02020602080505020303" pitchFamily="18" charset="0"/>
              </a:rPr>
              <a:t>europeo</a:t>
            </a:r>
          </a:p>
          <a:p>
            <a:pPr marL="0" indent="0" algn="just">
              <a:buNone/>
            </a:pPr>
            <a:endParaRPr lang="it-IT" sz="1400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600" b="1" dirty="0" err="1" smtClean="0">
                <a:latin typeface="Baskerville Old Face" panose="02020602080505020303" pitchFamily="18" charset="0"/>
              </a:rPr>
              <a:t>Abstract</a:t>
            </a:r>
            <a:endParaRPr lang="it-IT" sz="16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400" dirty="0">
                <a:latin typeface="Baskerville Old Face" panose="02020602080505020303" pitchFamily="18" charset="0"/>
              </a:rPr>
              <a:t>Le attuali carenze nei collegamenti transfrontalieri costituiscono un ostacolo importante per la libera circolazione delle merci e dei passeggeri all'interno degli Stati membri e fra questi e i Paesi confinanti.</a:t>
            </a:r>
          </a:p>
          <a:p>
            <a:pPr marL="0" indent="0" algn="just">
              <a:buNone/>
            </a:pPr>
            <a:r>
              <a:rPr lang="it-IT" sz="1400" dirty="0">
                <a:latin typeface="Baskerville Old Face" panose="02020602080505020303" pitchFamily="18" charset="0"/>
              </a:rPr>
              <a:t>L'attuale frammentazione esistente all'interno dell'infrastruttura dei trasporti tra i diversi modi di trasporto determina un aggravio dei costi della logistica, che si riflette in un minore livello di </a:t>
            </a:r>
            <a:r>
              <a:rPr lang="it-IT" sz="1400" dirty="0">
                <a:latin typeface="Baskerville Old Face" panose="02020602080505020303" pitchFamily="18" charset="0"/>
              </a:rPr>
              <a:t>competitività e di efficienza. </a:t>
            </a:r>
            <a:r>
              <a:rPr lang="it-IT" sz="1400" dirty="0">
                <a:latin typeface="Baskerville Old Face" panose="02020602080505020303" pitchFamily="18" charset="0"/>
              </a:rPr>
              <a:t>Di qui </a:t>
            </a:r>
            <a:r>
              <a:rPr lang="it-IT" sz="1400" dirty="0" smtClean="0">
                <a:latin typeface="Baskerville Old Face" panose="02020602080505020303" pitchFamily="18" charset="0"/>
              </a:rPr>
              <a:t>la </a:t>
            </a:r>
            <a:r>
              <a:rPr lang="it-IT" sz="1400" dirty="0" err="1" smtClean="0">
                <a:latin typeface="Baskerville Old Face" panose="02020602080505020303" pitchFamily="18" charset="0"/>
              </a:rPr>
              <a:t>necessi</a:t>
            </a:r>
            <a:r>
              <a:rPr lang="it-IT" sz="1400" dirty="0" smtClean="0">
                <a:latin typeface="Baskerville Old Face" panose="02020602080505020303" pitchFamily="18" charset="0"/>
              </a:rPr>
              <a:t>-</a:t>
            </a:r>
            <a:endParaRPr lang="it-IT" sz="1400" dirty="0">
              <a:latin typeface="Baskerville Old Face" panose="02020602080505020303" pitchFamily="18" charset="0"/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395536" y="3573016"/>
            <a:ext cx="5040560" cy="2664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1400" dirty="0" err="1" smtClean="0">
                <a:latin typeface="Baskerville Old Face" panose="02020602080505020303" pitchFamily="18" charset="0"/>
              </a:rPr>
              <a:t>tà</a:t>
            </a:r>
            <a:r>
              <a:rPr lang="it-IT" sz="1400" dirty="0" smtClean="0">
                <a:latin typeface="Baskerville Old Face" panose="02020602080505020303" pitchFamily="18" charset="0"/>
              </a:rPr>
              <a:t> che </a:t>
            </a:r>
            <a:r>
              <a:rPr lang="it-IT" sz="1400" dirty="0">
                <a:latin typeface="Baskerville Old Face" panose="02020602080505020303" pitchFamily="18" charset="0"/>
              </a:rPr>
              <a:t>gli investimenti nelle infrastrutture dei trasporti contribuiscano a migliorare la performance produttiva del Paese, raggiungendo altresì l'obiettivo della riduzione delle emissioni di gas a effetto serra nel settore dei trasporti. </a:t>
            </a:r>
          </a:p>
          <a:p>
            <a:pPr marL="0" indent="0" algn="just">
              <a:buFont typeface="Arial" pitchFamily="34" charset="0"/>
              <a:buNone/>
            </a:pPr>
            <a:r>
              <a:rPr lang="it-IT" sz="1400" dirty="0" smtClean="0">
                <a:latin typeface="Baskerville Old Face" panose="02020602080505020303" pitchFamily="18" charset="0"/>
              </a:rPr>
              <a:t>La rete TEN-T dei trasporti si articola in una struttura «a doppio strato», comprendente una rete globale (</a:t>
            </a:r>
            <a:r>
              <a:rPr lang="it-IT" sz="1400" i="1" dirty="0" err="1" smtClean="0">
                <a:latin typeface="Baskerville Old Face" panose="02020602080505020303" pitchFamily="18" charset="0"/>
              </a:rPr>
              <a:t>comprehensive</a:t>
            </a:r>
            <a:r>
              <a:rPr lang="it-IT" sz="1400" dirty="0" smtClean="0">
                <a:latin typeface="Baskerville Old Face" panose="02020602080505020303" pitchFamily="18" charset="0"/>
              </a:rPr>
              <a:t>) e una rete centrale (</a:t>
            </a:r>
            <a:r>
              <a:rPr lang="it-IT" sz="1400" i="1" dirty="0" smtClean="0">
                <a:latin typeface="Baskerville Old Face" panose="02020602080505020303" pitchFamily="18" charset="0"/>
              </a:rPr>
              <a:t>core</a:t>
            </a:r>
            <a:r>
              <a:rPr lang="it-IT" sz="1400" dirty="0" smtClean="0">
                <a:latin typeface="Baskerville Old Face" panose="02020602080505020303" pitchFamily="18" charset="0"/>
              </a:rPr>
              <a:t>). La rete </a:t>
            </a:r>
            <a:r>
              <a:rPr lang="it-IT" sz="1400" i="1" dirty="0" err="1" smtClean="0">
                <a:latin typeface="Baskerville Old Face" panose="02020602080505020303" pitchFamily="18" charset="0"/>
              </a:rPr>
              <a:t>comprehensive</a:t>
            </a:r>
            <a:r>
              <a:rPr lang="it-IT" sz="1400" dirty="0" smtClean="0">
                <a:latin typeface="Baskerville Old Face" panose="02020602080505020303" pitchFamily="18" charset="0"/>
              </a:rPr>
              <a:t> svolge una prevalente funzione di coesione territoriale all'interno dei singoli Stati membri, in quanto è costituita dalla rete stradale, ferroviaria, portuale, aeroportuale che, a livello nazionale, assolvono la funzione di coesione sociale ed economica. Alla rete </a:t>
            </a:r>
            <a:r>
              <a:rPr lang="it-IT" sz="1400" i="1" dirty="0" smtClean="0">
                <a:latin typeface="Baskerville Old Face" panose="02020602080505020303" pitchFamily="18" charset="0"/>
              </a:rPr>
              <a:t>core</a:t>
            </a:r>
            <a:r>
              <a:rPr lang="it-IT" sz="1400" dirty="0" smtClean="0">
                <a:latin typeface="Baskerville Old Face" panose="02020602080505020303" pitchFamily="18" charset="0"/>
              </a:rPr>
              <a:t> è affidato il compito di collegare tra loro i 28 Paesi dell'Unione e questi ai Paesi confinanti. </a:t>
            </a:r>
          </a:p>
          <a:p>
            <a:pPr marL="0" indent="0" algn="just">
              <a:buFont typeface="Arial" pitchFamily="34" charset="0"/>
              <a:buNone/>
            </a:pPr>
            <a:endParaRPr lang="it-IT" sz="1400" b="1" dirty="0" smtClean="0">
              <a:latin typeface="Baskerville Old Face" panose="02020602080505020303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697882"/>
            <a:ext cx="3396396" cy="249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691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65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400" dirty="0">
                <a:latin typeface="Baskerville Old Face" panose="02020602080505020303" pitchFamily="18" charset="0"/>
              </a:rPr>
              <a:t>La rete </a:t>
            </a:r>
            <a:r>
              <a:rPr lang="it-IT" sz="1400" i="1" dirty="0" smtClean="0">
                <a:latin typeface="Baskerville Old Face" panose="02020602080505020303" pitchFamily="18" charset="0"/>
              </a:rPr>
              <a:t>core</a:t>
            </a:r>
            <a:r>
              <a:rPr lang="it-IT" sz="1400" dirty="0" smtClean="0">
                <a:latin typeface="Baskerville Old Face" panose="02020602080505020303" pitchFamily="18" charset="0"/>
              </a:rPr>
              <a:t> </a:t>
            </a:r>
            <a:r>
              <a:rPr lang="it-IT" sz="1400" dirty="0">
                <a:latin typeface="Baskerville Old Face" panose="02020602080505020303" pitchFamily="18" charset="0"/>
              </a:rPr>
              <a:t>è organizzata sulla base di 9 Corridoi TEN-T che ne rappresentano l'ossatura portante. Includono, lungo il loro tracciato, i nodi urbani prioritari, nonché i porti marittimi e fluviali, gli aeroporti e i centri intermodali. I corridoi della rete </a:t>
            </a:r>
            <a:r>
              <a:rPr lang="it-IT" sz="1400" i="1" dirty="0" smtClean="0">
                <a:latin typeface="Baskerville Old Face" panose="02020602080505020303" pitchFamily="18" charset="0"/>
              </a:rPr>
              <a:t>core</a:t>
            </a:r>
            <a:r>
              <a:rPr lang="it-IT" sz="1400" dirty="0" smtClean="0">
                <a:latin typeface="Baskerville Old Face" panose="02020602080505020303" pitchFamily="18" charset="0"/>
              </a:rPr>
              <a:t> </a:t>
            </a:r>
            <a:r>
              <a:rPr lang="it-IT" sz="1400" dirty="0">
                <a:latin typeface="Baskerville Old Face" panose="02020602080505020303" pitchFamily="18" charset="0"/>
              </a:rPr>
              <a:t>costituiscono, pertanto, parti della rete centrale, ove sono compresi almeno tre modi di trasporto che attraversano almeno tre Stati membri, dovendo assicurare la copertura dei flussi transfrontalieri di lungo </a:t>
            </a:r>
            <a:r>
              <a:rPr lang="it-IT" sz="1400" dirty="0" smtClean="0">
                <a:latin typeface="Baskerville Old Face" panose="02020602080505020303" pitchFamily="18" charset="0"/>
              </a:rPr>
              <a:t>raggio</a:t>
            </a:r>
            <a:r>
              <a:rPr lang="it-IT" sz="1400" dirty="0">
                <a:latin typeface="Baskerville Old Face" panose="02020602080505020303" pitchFamily="18" charset="0"/>
              </a:rPr>
              <a:t>, generati anche al di fuori dei confini dell'Unione Europea. </a:t>
            </a:r>
            <a:endParaRPr lang="it-IT" sz="1400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endParaRPr lang="it-IT" sz="1400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238872"/>
            <a:ext cx="3779658" cy="2774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contenuto 2"/>
          <p:cNvSpPr txBox="1">
            <a:spLocks/>
          </p:cNvSpPr>
          <p:nvPr/>
        </p:nvSpPr>
        <p:spPr>
          <a:xfrm>
            <a:off x="395536" y="2708920"/>
            <a:ext cx="3744416" cy="33843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1400" dirty="0" smtClean="0">
                <a:latin typeface="Baskerville Old Face" panose="02020602080505020303" pitchFamily="18" charset="0"/>
              </a:rPr>
              <a:t>I corridoi </a:t>
            </a:r>
            <a:r>
              <a:rPr lang="it-IT" sz="1400" i="1" dirty="0" err="1" smtClean="0">
                <a:latin typeface="Baskerville Old Face" panose="02020602080505020303" pitchFamily="18" charset="0"/>
              </a:rPr>
              <a:t>Rail</a:t>
            </a:r>
            <a:r>
              <a:rPr lang="it-IT" sz="1400" i="1" dirty="0" smtClean="0">
                <a:latin typeface="Baskerville Old Face" panose="02020602080505020303" pitchFamily="18" charset="0"/>
              </a:rPr>
              <a:t> </a:t>
            </a:r>
            <a:r>
              <a:rPr lang="it-IT" sz="1400" i="1" dirty="0" err="1">
                <a:latin typeface="Baskerville Old Face" panose="02020602080505020303" pitchFamily="18" charset="0"/>
              </a:rPr>
              <a:t>Freight</a:t>
            </a:r>
            <a:r>
              <a:rPr lang="it-IT" sz="1400" i="1" dirty="0">
                <a:latin typeface="Baskerville Old Face" panose="02020602080505020303" pitchFamily="18" charset="0"/>
              </a:rPr>
              <a:t> </a:t>
            </a:r>
            <a:r>
              <a:rPr lang="it-IT" sz="1400" i="1" dirty="0" err="1">
                <a:latin typeface="Baskerville Old Face" panose="02020602080505020303" pitchFamily="18" charset="0"/>
              </a:rPr>
              <a:t>Corridors</a:t>
            </a:r>
            <a:r>
              <a:rPr lang="it-IT" sz="1400" i="1" dirty="0">
                <a:latin typeface="Baskerville Old Face" panose="02020602080505020303" pitchFamily="18" charset="0"/>
              </a:rPr>
              <a:t> </a:t>
            </a:r>
            <a:r>
              <a:rPr lang="it-IT" sz="1400" dirty="0" smtClean="0">
                <a:latin typeface="Baskerville Old Face" panose="02020602080505020303" pitchFamily="18" charset="0"/>
              </a:rPr>
              <a:t>(RFC) servono </a:t>
            </a:r>
            <a:r>
              <a:rPr lang="it-IT" sz="1400" dirty="0">
                <a:latin typeface="Baskerville Old Face" panose="02020602080505020303" pitchFamily="18" charset="0"/>
              </a:rPr>
              <a:t>per soddisfare tre obiettivi principali:</a:t>
            </a:r>
          </a:p>
          <a:p>
            <a:pPr algn="just"/>
            <a:r>
              <a:rPr lang="it-IT" sz="1400" dirty="0" smtClean="0">
                <a:latin typeface="Baskerville Old Face" panose="02020602080505020303" pitchFamily="18" charset="0"/>
              </a:rPr>
              <a:t>rafforzare </a:t>
            </a:r>
            <a:r>
              <a:rPr lang="it-IT" sz="1400" dirty="0">
                <a:latin typeface="Baskerville Old Face" panose="02020602080505020303" pitchFamily="18" charset="0"/>
              </a:rPr>
              <a:t>la cooperazione tra i gestori delle infrastrutture su aspetti chiave come l'allocazione dei percorsi, la realizzazione di sistemi interoperabili e lo sviluppo delle </a:t>
            </a:r>
            <a:r>
              <a:rPr lang="it-IT" sz="1400" dirty="0" smtClean="0">
                <a:latin typeface="Baskerville Old Face" panose="02020602080505020303" pitchFamily="18" charset="0"/>
              </a:rPr>
              <a:t>infrastrutture;</a:t>
            </a:r>
          </a:p>
          <a:p>
            <a:pPr algn="just"/>
            <a:r>
              <a:rPr lang="it-IT" sz="1400" dirty="0" smtClean="0">
                <a:latin typeface="Baskerville Old Face" panose="02020602080505020303" pitchFamily="18" charset="0"/>
              </a:rPr>
              <a:t>trovare </a:t>
            </a:r>
            <a:r>
              <a:rPr lang="it-IT" sz="1400" dirty="0">
                <a:latin typeface="Baskerville Old Face" panose="02020602080505020303" pitchFamily="18" charset="0"/>
              </a:rPr>
              <a:t>il giusto equilibrio tra il traffico merci e passeggeri lungo gli RFC, dando una capacità adeguata per il trasporto merci in linea con le esigenze del mercato e assicurare che gli obiettivi di puntualità per i treni merci siano </a:t>
            </a:r>
            <a:r>
              <a:rPr lang="it-IT" sz="1400" dirty="0" smtClean="0">
                <a:latin typeface="Baskerville Old Face" panose="02020602080505020303" pitchFamily="18" charset="0"/>
              </a:rPr>
              <a:t>soddisfatti;</a:t>
            </a:r>
          </a:p>
          <a:p>
            <a:pPr algn="just"/>
            <a:r>
              <a:rPr lang="it-IT" sz="1400" dirty="0" smtClean="0">
                <a:latin typeface="Baskerville Old Face" panose="02020602080505020303" pitchFamily="18" charset="0"/>
              </a:rPr>
              <a:t>promuovere </a:t>
            </a:r>
            <a:r>
              <a:rPr lang="it-IT" sz="1400" dirty="0">
                <a:latin typeface="Baskerville Old Face" panose="02020602080505020303" pitchFamily="18" charset="0"/>
              </a:rPr>
              <a:t>l'intermodalità tra i diversi modi di trasporto.</a:t>
            </a:r>
            <a:endParaRPr lang="it-IT" sz="1400" dirty="0">
              <a:latin typeface="Baskerville Old Face" panose="02020602080505020303" pitchFamily="18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760044"/>
            <a:ext cx="4643754" cy="32532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438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564</Words>
  <Application>Microsoft Office PowerPoint</Application>
  <PresentationFormat>Presentazione su schermo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ARMANDO</dc:creator>
  <cp:lastModifiedBy>ARMANDO</cp:lastModifiedBy>
  <cp:revision>24</cp:revision>
  <dcterms:created xsi:type="dcterms:W3CDTF">2016-10-19T17:06:52Z</dcterms:created>
  <dcterms:modified xsi:type="dcterms:W3CDTF">2016-10-20T16:25:34Z</dcterms:modified>
</cp:coreProperties>
</file>