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96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22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133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054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38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55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23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42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0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86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769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2F8B-B03A-46F7-A1F1-381AF65C4492}" type="datetimeFigureOut">
              <a:rPr lang="it-IT" smtClean="0"/>
              <a:t>28/10/2016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7CD61-F10E-467A-935D-95F767873BB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368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92624"/>
          </a:xfrm>
        </p:spPr>
        <p:txBody>
          <a:bodyPr>
            <a:noAutofit/>
          </a:bodyPr>
          <a:lstStyle/>
          <a:p>
            <a:r>
              <a:rPr lang="it-IT" sz="2000" dirty="0">
                <a:latin typeface="Futura-Heavy" panose="020B0A00000000000000" pitchFamily="34" charset="0"/>
              </a:rPr>
              <a:t>Avviso n. 713/Ric. del 29/10/2010 - Titolo III - "Creazione di nuovi Distretti e/o nuove Aggregazioni Pubblico - Private "</a:t>
            </a:r>
            <a:br>
              <a:rPr lang="it-IT" sz="2000" dirty="0">
                <a:latin typeface="Futura-Heavy" panose="020B0A00000000000000" pitchFamily="34" charset="0"/>
              </a:rPr>
            </a:br>
            <a:r>
              <a:rPr lang="it-IT" sz="2000" dirty="0">
                <a:latin typeface="Futura-Heavy" panose="020B0A00000000000000" pitchFamily="34" charset="0"/>
              </a:rPr>
              <a:t>Intervento di formazione PON03PE_00159_5</a:t>
            </a:r>
            <a:br>
              <a:rPr lang="it-IT" sz="2000" dirty="0">
                <a:latin typeface="Futura-Heavy" panose="020B0A00000000000000" pitchFamily="34" charset="0"/>
              </a:rPr>
            </a:br>
            <a:endParaRPr lang="it-IT" sz="2000" dirty="0">
              <a:latin typeface="Futura-Heavy" panose="020B0A00000000000000" pitchFamily="34" charset="0"/>
            </a:endParaRPr>
          </a:p>
        </p:txBody>
      </p:sp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9275" y="1571999"/>
            <a:ext cx="1247775" cy="600710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0569" y="1492624"/>
            <a:ext cx="1285875" cy="852805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892" y="1733289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91" y="1620259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925" y="1767896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ttangolo 8"/>
          <p:cNvSpPr/>
          <p:nvPr/>
        </p:nvSpPr>
        <p:spPr>
          <a:xfrm>
            <a:off x="1323474" y="2503423"/>
            <a:ext cx="8951494" cy="779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000" b="1" dirty="0" smtClean="0">
                <a:solidFill>
                  <a:srgbClr val="000000"/>
                </a:solidFill>
                <a:effectLst/>
                <a:latin typeface="Futura-Heavy" panose="020B0A00000000000000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LIMS: Esperti in servizi di gestione dell’informazione logistica</a:t>
            </a:r>
            <a:endParaRPr lang="it-IT" sz="1200" dirty="0" smtClean="0">
              <a:solidFill>
                <a:srgbClr val="000000"/>
              </a:solidFill>
              <a:effectLst/>
              <a:latin typeface="Futura-Heavy" panose="020B0A00000000000000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it-IT" sz="12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it-I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5669" y="3146508"/>
            <a:ext cx="2209800" cy="1647825"/>
          </a:xfrm>
          <a:prstGeom prst="rect">
            <a:avLst/>
          </a:prstGeom>
        </p:spPr>
      </p:pic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06334"/>
              </p:ext>
            </p:extLst>
          </p:nvPr>
        </p:nvGraphicFramePr>
        <p:xfrm>
          <a:off x="2845469" y="3206913"/>
          <a:ext cx="4590415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90415"/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it-IT" sz="1200" cap="small" dirty="0">
                          <a:effectLst/>
                          <a:latin typeface="Futura-Heavy" panose="020B0A00000000000000" pitchFamily="34" charset="0"/>
                        </a:rPr>
                        <a:t> Francesco Almerindo accomando </a:t>
                      </a:r>
                      <a:r>
                        <a:rPr lang="it-IT" sz="1200" dirty="0">
                          <a:effectLst/>
                          <a:latin typeface="Futura-Heavy" panose="020B0A00000000000000" pitchFamily="34" charset="0"/>
                        </a:rPr>
                        <a:t> </a:t>
                      </a:r>
                      <a:endParaRPr lang="it-IT" sz="1000" dirty="0">
                        <a:effectLst/>
                        <a:latin typeface="Futura-Heavy" panose="020B0A00000000000000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it-IT" sz="1200" cap="small">
                          <a:effectLst/>
                          <a:latin typeface="Futura-Heavy" panose="020B0A00000000000000" pitchFamily="34" charset="0"/>
                        </a:rPr>
                        <a:t> via B. Duardo, 28 – 83030 Manocalzati(AV)</a:t>
                      </a:r>
                      <a:endParaRPr lang="it-IT" sz="1000">
                        <a:effectLst/>
                        <a:latin typeface="Futura-Heavy" panose="020B0A00000000000000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it-IT" sz="1200" dirty="0" smtClean="0">
                          <a:effectLst/>
                          <a:latin typeface="Futura-Heavy" panose="020B0A00000000000000" pitchFamily="34" charset="0"/>
                        </a:rPr>
                        <a:t>3384840001</a:t>
                      </a:r>
                      <a:endParaRPr lang="it-IT" sz="1000" dirty="0">
                        <a:effectLst/>
                        <a:latin typeface="Futura-Heavy" panose="020B0A00000000000000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2637155" algn="ctr"/>
                          <a:tab pos="5274310" algn="r"/>
                          <a:tab pos="449580" algn="l"/>
                        </a:tabLst>
                      </a:pPr>
                      <a:r>
                        <a:rPr lang="it-IT" sz="1200" dirty="0">
                          <a:effectLst/>
                          <a:latin typeface="Futura-Heavy" panose="020B0A00000000000000" pitchFamily="34" charset="0"/>
                        </a:rPr>
                        <a:t>francescoaccomando@alice.it</a:t>
                      </a:r>
                      <a:endParaRPr lang="it-IT" sz="1000" dirty="0">
                        <a:effectLst/>
                        <a:latin typeface="Futura-Heavy" panose="020B0A00000000000000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3026444" y="4186990"/>
            <a:ext cx="3229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>
                <a:latin typeface="Futura-Heavy" panose="020B0A00000000000000" pitchFamily="34" charset="0"/>
              </a:rPr>
              <a:t>Laureato in Ingegneria Gestionale presso l’Università degli Studi di Salerno</a:t>
            </a:r>
            <a:endParaRPr lang="it-IT" sz="1200" dirty="0">
              <a:latin typeface="Futura-Heavy" panose="020B0A00000000000000" pitchFamily="34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871035" y="4186990"/>
            <a:ext cx="4932947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340" algn="just">
              <a:lnSpc>
                <a:spcPct val="150000"/>
              </a:lnSpc>
              <a:tabLst>
                <a:tab pos="457200" algn="l"/>
              </a:tabLst>
            </a:pPr>
            <a:r>
              <a:rPr lang="it-IT" sz="1100" dirty="0" smtClean="0">
                <a:latin typeface="Futura-Heavy" panose="020B0A00000000000000" pitchFamily="34" charset="0"/>
              </a:rPr>
              <a:t>Tesi triennale: «Misurazioni su un corpo pompa con l’utilizzo della CMM» La tesi si articola in due parti: </a:t>
            </a:r>
            <a:r>
              <a:rPr lang="it-IT" sz="1100" dirty="0" smtClean="0">
                <a:effectLst/>
                <a:latin typeface="Futura-Heavy" panose="020B0A00000000000000" pitchFamily="34" charset="0"/>
                <a:ea typeface="Times New Roman" panose="02020603050405020304" pitchFamily="18" charset="0"/>
              </a:rPr>
              <a:t>nella prima sono state effettuate delle misurazioni su di un corpo pompa mediante l’utilizzo di una macchina di misura a coordinate; </a:t>
            </a:r>
            <a:r>
              <a:rPr lang="it-IT" sz="1100" dirty="0" smtClean="0">
                <a:latin typeface="Futura-Heavy" panose="020B0A00000000000000" pitchFamily="34" charset="0"/>
              </a:rPr>
              <a:t>nella </a:t>
            </a:r>
            <a:r>
              <a:rPr lang="it-IT" sz="1100" dirty="0">
                <a:latin typeface="Futura-Heavy" panose="020B0A00000000000000" pitchFamily="34" charset="0"/>
              </a:rPr>
              <a:t>seconda parte invece, è stato sviluppato un modello teorico di tipo statistico per determinare il numero di punti ottimale necessario per una corretta valutazione della tolleranza di </a:t>
            </a:r>
            <a:r>
              <a:rPr lang="it-IT" sz="1100" dirty="0" err="1">
                <a:latin typeface="Futura-Heavy" panose="020B0A00000000000000" pitchFamily="34" charset="0"/>
              </a:rPr>
              <a:t>cilindricità</a:t>
            </a:r>
            <a:r>
              <a:rPr lang="it-IT" sz="1100" dirty="0">
                <a:latin typeface="Futura-Heavy" panose="020B0A00000000000000" pitchFamily="34" charset="0"/>
              </a:rPr>
              <a:t>.</a:t>
            </a:r>
            <a:r>
              <a:rPr lang="it-IT" sz="1100" i="1" dirty="0">
                <a:latin typeface="Futura-Heavy" panose="020B0A00000000000000" pitchFamily="34" charset="0"/>
              </a:rPr>
              <a:t> </a:t>
            </a:r>
            <a:endParaRPr lang="it-IT" sz="1100" i="1" dirty="0" smtClean="0">
              <a:latin typeface="Futura-Heavy" panose="020B0A00000000000000" pitchFamily="34" charset="0"/>
            </a:endParaRPr>
          </a:p>
          <a:p>
            <a:pPr indent="180340" algn="just">
              <a:lnSpc>
                <a:spcPct val="150000"/>
              </a:lnSpc>
              <a:tabLst>
                <a:tab pos="457200" algn="l"/>
              </a:tabLst>
            </a:pPr>
            <a:endParaRPr lang="it-IT" sz="1100" dirty="0">
              <a:latin typeface="Futura-Heavy" panose="020B0A00000000000000" pitchFamily="34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it-IT" sz="1100" dirty="0" smtClean="0">
                <a:effectLst/>
                <a:latin typeface="Futura-Heavy" panose="020B0A00000000000000" pitchFamily="34" charset="0"/>
                <a:ea typeface="Times New Roman" panose="02020603050405020304" pitchFamily="18" charset="0"/>
              </a:rPr>
              <a:t>Certificazione MOS – Microsoft Office</a:t>
            </a:r>
          </a:p>
          <a:p>
            <a:endParaRPr lang="it-IT" sz="1100" dirty="0">
              <a:latin typeface="Futura-Heavy" panose="020B0A00000000000000" pitchFamily="34" charset="0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6871035" y="2978426"/>
            <a:ext cx="5217692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20"/>
              </a:lnSpc>
            </a:pPr>
            <a:r>
              <a:rPr lang="it-IT" sz="1100" dirty="0" smtClean="0">
                <a:latin typeface="Futura-Heavy" panose="020B0A00000000000000" pitchFamily="34" charset="0"/>
              </a:rPr>
              <a:t>Tesi sperimentale: «Saldatura dissimile di lega di alluminio 2024 e lega di titanio Ti-6Al-4V mediante laser a disco» L’obiettivo della tesi è studiare il comportamento in una saldatura laser dissimile di lamiere di Ti-6Al-4V e AA 2024 dello spessore pari a 1 mm, perché l'eccessiva formazione di composti intermetallici provoca l'</a:t>
            </a:r>
            <a:r>
              <a:rPr lang="it-IT" sz="1100" dirty="0" err="1" smtClean="0">
                <a:latin typeface="Futura-Heavy" panose="020B0A00000000000000" pitchFamily="34" charset="0"/>
              </a:rPr>
              <a:t>infragilimento</a:t>
            </a:r>
            <a:r>
              <a:rPr lang="it-IT" sz="1100" dirty="0" smtClean="0">
                <a:latin typeface="Futura-Heavy" panose="020B0A00000000000000" pitchFamily="34" charset="0"/>
              </a:rPr>
              <a:t> del cordone di saldatura. Sui campioni ottenuti sono state eseguite prove di </a:t>
            </a:r>
            <a:r>
              <a:rPr lang="it-IT" sz="1100" dirty="0" err="1" smtClean="0">
                <a:latin typeface="Futura-Heavy" panose="020B0A00000000000000" pitchFamily="34" charset="0"/>
              </a:rPr>
              <a:t>microdurezza</a:t>
            </a:r>
            <a:r>
              <a:rPr lang="it-IT" sz="1100" dirty="0" smtClean="0">
                <a:latin typeface="Futura-Heavy" panose="020B0A00000000000000" pitchFamily="34" charset="0"/>
              </a:rPr>
              <a:t> </a:t>
            </a:r>
            <a:r>
              <a:rPr lang="it-IT" sz="1100" dirty="0" err="1" smtClean="0">
                <a:latin typeface="Futura-Heavy" panose="020B0A00000000000000" pitchFamily="34" charset="0"/>
              </a:rPr>
              <a:t>Vickers</a:t>
            </a:r>
            <a:r>
              <a:rPr lang="it-IT" sz="1100" dirty="0" smtClean="0">
                <a:latin typeface="Futura-Heavy" panose="020B0A00000000000000" pitchFamily="34" charset="0"/>
              </a:rPr>
              <a:t> per valutare l'estensione dell'area alterata e l'analisi EDS per determinare il comportamento dei principali elementi </a:t>
            </a:r>
            <a:r>
              <a:rPr lang="it-IT" sz="1100" dirty="0" err="1" smtClean="0">
                <a:latin typeface="Futura-Heavy" panose="020B0A00000000000000" pitchFamily="34" charset="0"/>
              </a:rPr>
              <a:t>alliganti</a:t>
            </a:r>
            <a:r>
              <a:rPr lang="it-IT" sz="1100" dirty="0" smtClean="0">
                <a:latin typeface="Futura-Heavy" panose="020B0A00000000000000" pitchFamily="34" charset="0"/>
              </a:rPr>
              <a:t>.</a:t>
            </a:r>
            <a:endParaRPr lang="it-IT" sz="1100" dirty="0">
              <a:latin typeface="Futura-Heavy" panose="020B0A00000000000000" pitchFamily="34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635669" y="5221705"/>
            <a:ext cx="3731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>
                <a:latin typeface="Futura-Heavy" panose="020B0A00000000000000" pitchFamily="34" charset="0"/>
              </a:rPr>
              <a:t>Borsa di Studio PON LIMS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latin typeface="Futura-Heavy" panose="020B0A00000000000000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>
                <a:latin typeface="Futura-Heavy" panose="020B0A00000000000000" pitchFamily="34" charset="0"/>
              </a:rPr>
              <a:t>Collaborazione c/o Ufficio Tecnico Ing. S. De </a:t>
            </a:r>
            <a:r>
              <a:rPr lang="it-IT" sz="1200" dirty="0" err="1" smtClean="0">
                <a:latin typeface="Futura-Heavy" panose="020B0A00000000000000" pitchFamily="34" charset="0"/>
              </a:rPr>
              <a:t>Benedictis</a:t>
            </a:r>
            <a:endParaRPr lang="it-IT" sz="1200" dirty="0" smtClean="0">
              <a:latin typeface="Futura-Heavy" panose="020B0A00000000000000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200" dirty="0">
              <a:latin typeface="Futura-Heavy" panose="020B0A00000000000000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200" dirty="0" smtClean="0">
                <a:latin typeface="Futura-Heavy" panose="020B0A00000000000000" pitchFamily="34" charset="0"/>
              </a:rPr>
              <a:t>Tirocinio presso Università degli Studi di Salerno</a:t>
            </a:r>
          </a:p>
          <a:p>
            <a:endParaRPr lang="it-IT" sz="1200" dirty="0">
              <a:latin typeface="Futura-Heavy" panose="020B0A00000000000000" pitchFamily="34" charset="0"/>
            </a:endParaRPr>
          </a:p>
          <a:p>
            <a:endParaRPr lang="it-IT" sz="1200" dirty="0">
              <a:latin typeface="Futura-Heavy" panose="020B0A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98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9411"/>
          </a:xfrm>
        </p:spPr>
        <p:txBody>
          <a:bodyPr>
            <a:noAutofit/>
          </a:bodyPr>
          <a:lstStyle/>
          <a:p>
            <a:r>
              <a:rPr lang="it-IT" sz="2000" dirty="0">
                <a:latin typeface="Futura-Heavy" panose="020B0A00000000000000" pitchFamily="34" charset="0"/>
              </a:rPr>
              <a:t>Avviso n. 713/Ric. del 29/10/2010 - Titolo III - "Creazione di nuovi Distretti e/o nuove Aggregazioni Pubblico - Private "</a:t>
            </a:r>
            <a:br>
              <a:rPr lang="it-IT" sz="2000" dirty="0">
                <a:latin typeface="Futura-Heavy" panose="020B0A00000000000000" pitchFamily="34" charset="0"/>
              </a:rPr>
            </a:br>
            <a:r>
              <a:rPr lang="it-IT" sz="2000" dirty="0">
                <a:latin typeface="Futura-Heavy" panose="020B0A00000000000000" pitchFamily="34" charset="0"/>
              </a:rPr>
              <a:t>Intervento di formazione PON03PE_00159_5</a:t>
            </a:r>
            <a:br>
              <a:rPr lang="it-IT" sz="2000" dirty="0">
                <a:latin typeface="Futura-Heavy" panose="020B0A00000000000000" pitchFamily="34" charset="0"/>
              </a:rPr>
            </a:br>
            <a:endParaRPr lang="it-IT" sz="2000" dirty="0">
              <a:latin typeface="Futura-Heavy" panose="020B0A00000000000000" pitchFamily="34" charset="0"/>
            </a:endParaRPr>
          </a:p>
        </p:txBody>
      </p:sp>
      <p:pic>
        <p:nvPicPr>
          <p:cNvPr id="5" name="Immagin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9275" y="1571999"/>
            <a:ext cx="1247775" cy="600710"/>
          </a:xfrm>
          <a:prstGeom prst="rect">
            <a:avLst/>
          </a:prstGeom>
          <a:noFill/>
        </p:spPr>
      </p:pic>
      <p:pic>
        <p:nvPicPr>
          <p:cNvPr id="6" name="Immagin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0569" y="1492624"/>
            <a:ext cx="1285875" cy="852805"/>
          </a:xfrm>
          <a:prstGeom prst="rect">
            <a:avLst/>
          </a:prstGeom>
          <a:noFill/>
        </p:spPr>
      </p:pic>
      <p:pic>
        <p:nvPicPr>
          <p:cNvPr id="7" name="Immagine 6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892" y="1733289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91" y="1620259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Immagine 8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925" y="1767896"/>
            <a:ext cx="1743075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604" y="2935684"/>
            <a:ext cx="5792829" cy="2237895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6581274" y="2935684"/>
            <a:ext cx="47524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latin typeface="Futura-Heavy" panose="020B0A00000000000000" pitchFamily="34" charset="0"/>
              </a:rPr>
              <a:t>La relazione comprende tre parti di cui la prima è l’introduzione ai PON e POR derivanti dal Quadro Finanziario Pluriennale 2014-2020. Ci si è soffermati anche sugli Accordi di Partenariato e sui Fondi Nazionali e Regionali destinati ai Progetti di Ricerca e Sviluppo per potenziare le aree mediamente sviluppate. </a:t>
            </a:r>
          </a:p>
          <a:p>
            <a:pPr algn="just"/>
            <a:r>
              <a:rPr lang="it-IT" sz="1400" dirty="0" smtClean="0">
                <a:latin typeface="Futura-Heavy" panose="020B0A00000000000000" pitchFamily="34" charset="0"/>
              </a:rPr>
              <a:t>La parte centrale è relativa al Progetto LIMS con la descrizione del processo di selezione e il </a:t>
            </a:r>
            <a:r>
              <a:rPr lang="it-IT" sz="1400" dirty="0" err="1" smtClean="0">
                <a:latin typeface="Futura-Heavy" panose="020B0A00000000000000" pitchFamily="34" charset="0"/>
              </a:rPr>
              <a:t>know</a:t>
            </a:r>
            <a:r>
              <a:rPr lang="it-IT" sz="1400" dirty="0" smtClean="0">
                <a:latin typeface="Futura-Heavy" panose="020B0A00000000000000" pitchFamily="34" charset="0"/>
              </a:rPr>
              <a:t> – </a:t>
            </a:r>
            <a:r>
              <a:rPr lang="it-IT" sz="1400" dirty="0" err="1" smtClean="0">
                <a:latin typeface="Futura-Heavy" panose="020B0A00000000000000" pitchFamily="34" charset="0"/>
              </a:rPr>
              <a:t>how</a:t>
            </a:r>
            <a:r>
              <a:rPr lang="it-IT" sz="1400" dirty="0" smtClean="0">
                <a:latin typeface="Futura-Heavy" panose="020B0A00000000000000" pitchFamily="34" charset="0"/>
              </a:rPr>
              <a:t> del sottoscritto raggiunto.</a:t>
            </a:r>
            <a:endParaRPr lang="it-IT" sz="1400" dirty="0">
              <a:latin typeface="Futura-Heavy" panose="020B0A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370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0" y="0"/>
            <a:ext cx="12192000" cy="14926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000" smtClean="0">
                <a:latin typeface="Futura-Heavy" panose="020B0A00000000000000" pitchFamily="34" charset="0"/>
              </a:rPr>
              <a:t>Avviso n. 713/Ric. del 29/10/2010 - Titolo III - "Creazione di nuovi Distretti e/o nuove Aggregazioni Pubblico - Private "</a:t>
            </a:r>
            <a:br>
              <a:rPr lang="it-IT" sz="2000" smtClean="0">
                <a:latin typeface="Futura-Heavy" panose="020B0A00000000000000" pitchFamily="34" charset="0"/>
              </a:rPr>
            </a:br>
            <a:r>
              <a:rPr lang="it-IT" sz="2000" smtClean="0">
                <a:latin typeface="Futura-Heavy" panose="020B0A00000000000000" pitchFamily="34" charset="0"/>
              </a:rPr>
              <a:t>Intervento di formazione PON03PE_00159_5</a:t>
            </a:r>
            <a:br>
              <a:rPr lang="it-IT" sz="2000" smtClean="0">
                <a:latin typeface="Futura-Heavy" panose="020B0A00000000000000" pitchFamily="34" charset="0"/>
              </a:rPr>
            </a:br>
            <a:endParaRPr lang="it-IT" sz="2000" dirty="0">
              <a:latin typeface="Futura-Heavy" panose="020B0A00000000000000" pitchFamily="34" charset="0"/>
            </a:endParaRPr>
          </a:p>
        </p:txBody>
      </p:sp>
      <p:pic>
        <p:nvPicPr>
          <p:cNvPr id="5" name="Immagin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9275" y="1571999"/>
            <a:ext cx="1247775" cy="600710"/>
          </a:xfrm>
          <a:prstGeom prst="rect">
            <a:avLst/>
          </a:prstGeom>
          <a:noFill/>
        </p:spPr>
      </p:pic>
      <p:pic>
        <p:nvPicPr>
          <p:cNvPr id="6" name="Immagin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0569" y="1492624"/>
            <a:ext cx="1285875" cy="852805"/>
          </a:xfrm>
          <a:prstGeom prst="rect">
            <a:avLst/>
          </a:prstGeom>
          <a:noFill/>
        </p:spPr>
      </p:pic>
      <p:pic>
        <p:nvPicPr>
          <p:cNvPr id="7" name="Immagine 6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1892" y="1733289"/>
            <a:ext cx="1015365" cy="37147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91" y="1620259"/>
            <a:ext cx="1053465" cy="5524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" name="Immagine 8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4925" y="1767896"/>
            <a:ext cx="174307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9"/>
          <p:cNvSpPr txBox="1"/>
          <p:nvPr/>
        </p:nvSpPr>
        <p:spPr>
          <a:xfrm>
            <a:off x="757988" y="2743200"/>
            <a:ext cx="71948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latin typeface="Futura-Heavy" panose="020B0A00000000000000" pitchFamily="34" charset="0"/>
              </a:rPr>
              <a:t>La terza parte invece descrive le attività svolte durante il periodo di training on the job presso la sede amministrativa del </a:t>
            </a:r>
            <a:r>
              <a:rPr lang="it-IT" sz="1400" dirty="0" err="1" smtClean="0">
                <a:latin typeface="Futura-Heavy" panose="020B0A00000000000000" pitchFamily="34" charset="0"/>
              </a:rPr>
              <a:t>CeRICT</a:t>
            </a:r>
            <a:r>
              <a:rPr lang="it-IT" sz="1400" dirty="0" smtClean="0">
                <a:latin typeface="Futura-Heavy" panose="020B0A00000000000000" pitchFamily="34" charset="0"/>
              </a:rPr>
              <a:t>. </a:t>
            </a:r>
          </a:p>
          <a:p>
            <a:pPr algn="just"/>
            <a:r>
              <a:rPr lang="it-IT" sz="1400" dirty="0" smtClean="0">
                <a:latin typeface="Futura-Heavy" panose="020B0A00000000000000" pitchFamily="34" charset="0"/>
              </a:rPr>
              <a:t>Nel dettaglio la rendicontazione della spesa di Progetti finanziati, alcuni esempi: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Futura-Heavy" panose="020B0A00000000000000" pitchFamily="34" charset="0"/>
              </a:rPr>
              <a:t>Gestione degli acquisti per progetti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Futura-Heavy" panose="020B0A00000000000000" pitchFamily="34" charset="0"/>
              </a:rPr>
              <a:t>Voci di spesa PON (Ricerca, Sviluppo e Formazione)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Futura-Heavy" panose="020B0A00000000000000" pitchFamily="34" charset="0"/>
              </a:rPr>
              <a:t>Tipologie contrattuali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dirty="0" smtClean="0">
                <a:latin typeface="Futura-Heavy" panose="020B0A00000000000000" pitchFamily="34" charset="0"/>
              </a:rPr>
              <a:t>Fatture e documentazione di spesa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400" dirty="0">
              <a:latin typeface="Futura-Heavy" panose="020B0A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71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428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Futura-Heavy</vt:lpstr>
      <vt:lpstr>Times New Roman</vt:lpstr>
      <vt:lpstr>Tema di Office</vt:lpstr>
      <vt:lpstr>Avviso n. 713/Ric. del 29/10/2010 - Titolo III - "Creazione di nuovi Distretti e/o nuove Aggregazioni Pubblico - Private " Intervento di formazione PON03PE_00159_5 </vt:lpstr>
      <vt:lpstr>Avviso n. 713/Ric. del 29/10/2010 - Titolo III - "Creazione di nuovi Distretti e/o nuove Aggregazioni Pubblico - Private " Intervento di formazione PON03PE_00159_5 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Avviso n. 713/Ric. del 29/10/2010 - Titolo III - "Creazione di nuovi Distretti e/o nuove Aggregazioni Pubblico - Private " Intervento di formazione PON03PE_00159_5</dc:title>
  <dc:creator>fra accomando</dc:creator>
  <cp:lastModifiedBy>CeRICT scrl</cp:lastModifiedBy>
  <cp:revision>17</cp:revision>
  <dcterms:created xsi:type="dcterms:W3CDTF">2016-10-20T13:08:24Z</dcterms:created>
  <dcterms:modified xsi:type="dcterms:W3CDTF">2016-10-28T15:07:21Z</dcterms:modified>
</cp:coreProperties>
</file>