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C9383-415D-4E03-9938-64DE0A0E8723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FE11E-82CE-4F59-8B2A-1B69B0FF5B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0546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it/url?sa=i&amp;rct=j&amp;q=&amp;esrc=s&amp;source=images&amp;cd=&amp;cad=rja&amp;uact=8&amp;ved=0CAcQjRxqFQoTCPPAoqDBtcgCFUS9GgodudMA9w&amp;url=http://www.mappi-na.it/?p%3D6474&amp;psig=AFQjCNGjXHF6MT314eoIB4rfAIbGUF3psQ&amp;ust=1444484235758772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jpeg"/><Relationship Id="rId9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924029" y="412908"/>
            <a:ext cx="1247775" cy="600710"/>
          </a:xfrm>
          <a:prstGeom prst="rect">
            <a:avLst/>
          </a:prstGeom>
          <a:noFill/>
        </p:spPr>
      </p:pic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39653" y="237212"/>
            <a:ext cx="1285875" cy="852805"/>
          </a:xfrm>
          <a:prstGeom prst="rect">
            <a:avLst/>
          </a:prstGeom>
          <a:noFill/>
        </p:spPr>
      </p:pic>
      <p:pic>
        <p:nvPicPr>
          <p:cNvPr id="9" name="Immagine 8" descr="PAC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635" y="660122"/>
            <a:ext cx="1015365" cy="37147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205" y="456350"/>
            <a:ext cx="1111207" cy="582731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1" name="Immagine 10" descr="Ministro per la Coesione Territoriale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0346" y="718343"/>
            <a:ext cx="174307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4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5304"/>
            <a:ext cx="571749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6" descr="http://www.mappi-na.it/wp-content/uploads/2014/06/stemma_e_scritta_federicoii_vettoriale_2-1.png">
            <a:hlinkClick r:id="rId8"/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6862" y="6243478"/>
            <a:ext cx="3141905" cy="620687"/>
          </a:xfrm>
          <a:prstGeom prst="rect">
            <a:avLst/>
          </a:prstGeom>
          <a:noFill/>
          <a:extLst/>
        </p:spPr>
      </p:pic>
      <p:pic>
        <p:nvPicPr>
          <p:cNvPr id="14" name="Picture 2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843" y="6165304"/>
            <a:ext cx="701156" cy="683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ttangolo 14"/>
          <p:cNvSpPr/>
          <p:nvPr userDrawn="1"/>
        </p:nvSpPr>
        <p:spPr>
          <a:xfrm>
            <a:off x="992213" y="0"/>
            <a:ext cx="711120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rtl="0" eaLnBrk="1" latinLnBrk="0" hangingPunct="1">
              <a:spcBef>
                <a:spcPct val="0"/>
              </a:spcBef>
              <a:buNone/>
            </a:pPr>
            <a:r>
              <a:rPr lang="it-IT" sz="1100" kern="1200" dirty="0" smtClean="0">
                <a:solidFill>
                  <a:schemeClr val="tx1"/>
                </a:solidFill>
                <a:effectLst/>
                <a:latin typeface="+mj-lt"/>
                <a:ea typeface="Calibri"/>
                <a:cs typeface="Times New Roman"/>
              </a:rPr>
              <a:t>Avviso n. 713/Ric. del 29/10/2010 - Titolo III - "Creazione di nuovi Distretti e/o nuove Aggregazioni Pubblico - Private"</a:t>
            </a:r>
            <a:br>
              <a:rPr lang="it-IT" sz="1100" kern="1200" dirty="0" smtClean="0">
                <a:solidFill>
                  <a:schemeClr val="tx1"/>
                </a:solidFill>
                <a:effectLst/>
                <a:latin typeface="+mj-lt"/>
                <a:ea typeface="Calibri"/>
                <a:cs typeface="Times New Roman"/>
              </a:rPr>
            </a:br>
            <a:r>
              <a:rPr lang="it-IT" sz="1100" kern="1200" dirty="0" smtClean="0">
                <a:solidFill>
                  <a:schemeClr val="tx1"/>
                </a:solidFill>
                <a:effectLst/>
                <a:latin typeface="+mj-lt"/>
                <a:ea typeface="Calibri"/>
                <a:cs typeface="Times New Roman"/>
              </a:rPr>
              <a:t>Intervento di formazione PON03PE_00159_5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600200"/>
            <a:ext cx="5976664" cy="398903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sz="2000" b="1" dirty="0" smtClean="0">
                <a:latin typeface="Baskerville Old Face" panose="02020602080505020303" pitchFamily="18" charset="0"/>
              </a:rPr>
              <a:t>Curriculum Vitae di </a:t>
            </a:r>
            <a:r>
              <a:rPr lang="it-IT" sz="2100" b="1" dirty="0" smtClean="0">
                <a:latin typeface="Baskerville Old Face" panose="02020602080505020303" pitchFamily="18" charset="0"/>
              </a:rPr>
              <a:t>Armando Carbone</a:t>
            </a:r>
            <a:endParaRPr lang="it-IT" sz="2000" b="1" dirty="0" smtClean="0"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endParaRPr lang="it-IT" sz="2000" b="1" i="1" dirty="0" smtClean="0"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r>
              <a:rPr lang="it-IT" sz="1800" dirty="0">
                <a:latin typeface="Baskerville Old Face" panose="02020602080505020303" pitchFamily="18" charset="0"/>
              </a:rPr>
              <a:t>Laureato in </a:t>
            </a:r>
            <a:r>
              <a:rPr lang="it-IT" sz="1800" b="1" dirty="0">
                <a:latin typeface="Baskerville Old Face" panose="02020602080505020303" pitchFamily="18" charset="0"/>
              </a:rPr>
              <a:t>Ingegneria Civile </a:t>
            </a:r>
            <a:r>
              <a:rPr lang="it-IT" sz="1800" dirty="0" smtClean="0">
                <a:latin typeface="Baskerville Old Face" panose="02020602080505020303" pitchFamily="18" charset="0"/>
              </a:rPr>
              <a:t>presso l’Università </a:t>
            </a:r>
            <a:r>
              <a:rPr lang="it-IT" sz="1800" dirty="0">
                <a:latin typeface="Baskerville Old Face" panose="02020602080505020303" pitchFamily="18" charset="0"/>
              </a:rPr>
              <a:t>di </a:t>
            </a:r>
            <a:r>
              <a:rPr lang="it-IT" sz="1800" dirty="0" smtClean="0">
                <a:latin typeface="Baskerville Old Face" panose="02020602080505020303" pitchFamily="18" charset="0"/>
              </a:rPr>
              <a:t>Salerno e specializzato con lode in </a:t>
            </a:r>
            <a:r>
              <a:rPr lang="it-IT" sz="1800" b="1" dirty="0">
                <a:latin typeface="Baskerville Old Face" panose="02020602080505020303" pitchFamily="18" charset="0"/>
              </a:rPr>
              <a:t>Ingegneria dei Sistemi Idraulici e di </a:t>
            </a:r>
            <a:r>
              <a:rPr lang="it-IT" sz="1800" b="1" dirty="0" smtClean="0">
                <a:latin typeface="Baskerville Old Face" panose="02020602080505020303" pitchFamily="18" charset="0"/>
              </a:rPr>
              <a:t>Trasporto </a:t>
            </a:r>
            <a:r>
              <a:rPr lang="it-IT" sz="1800" dirty="0" smtClean="0">
                <a:latin typeface="Baskerville Old Face" panose="02020602080505020303" pitchFamily="18" charset="0"/>
              </a:rPr>
              <a:t>presso l’Università Federico </a:t>
            </a:r>
            <a:r>
              <a:rPr lang="it-IT" sz="1800" dirty="0">
                <a:latin typeface="Baskerville Old Face" panose="02020602080505020303" pitchFamily="18" charset="0"/>
              </a:rPr>
              <a:t>II</a:t>
            </a:r>
            <a:r>
              <a:rPr lang="it-IT" sz="1800" dirty="0" smtClean="0">
                <a:latin typeface="Baskerville Old Face" panose="02020602080505020303" pitchFamily="18" charset="0"/>
              </a:rPr>
              <a:t> </a:t>
            </a:r>
            <a:r>
              <a:rPr lang="it-IT" sz="1800" dirty="0">
                <a:latin typeface="Baskerville Old Face" panose="02020602080505020303" pitchFamily="18" charset="0"/>
              </a:rPr>
              <a:t>di </a:t>
            </a:r>
            <a:r>
              <a:rPr lang="it-IT" sz="1800" dirty="0" smtClean="0">
                <a:latin typeface="Baskerville Old Face" panose="02020602080505020303" pitchFamily="18" charset="0"/>
              </a:rPr>
              <a:t>Napoli. Abilitato </a:t>
            </a:r>
            <a:r>
              <a:rPr lang="it-IT" sz="1800" dirty="0">
                <a:latin typeface="Baskerville Old Face" panose="02020602080505020303" pitchFamily="18" charset="0"/>
              </a:rPr>
              <a:t>all’esercizio della </a:t>
            </a:r>
            <a:r>
              <a:rPr lang="it-IT" sz="1800" dirty="0" smtClean="0">
                <a:latin typeface="Baskerville Old Face" panose="02020602080505020303" pitchFamily="18" charset="0"/>
              </a:rPr>
              <a:t>professione ed iscritto all’albo A dell’Ordine degli Ingegneri della provincia di Salerno con matricola n. 6357. </a:t>
            </a:r>
            <a:endParaRPr lang="it-IT" sz="1800" dirty="0"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r>
              <a:rPr lang="it-IT" sz="1800" dirty="0" smtClean="0">
                <a:latin typeface="Baskerville Old Face" panose="02020602080505020303" pitchFamily="18" charset="0"/>
              </a:rPr>
              <a:t>Vincitore di 2 borse di studio </a:t>
            </a:r>
            <a:r>
              <a:rPr lang="it-IT" sz="1800" i="1" dirty="0" smtClean="0">
                <a:latin typeface="Baskerville Old Face" panose="02020602080505020303" pitchFamily="18" charset="0"/>
              </a:rPr>
              <a:t>post </a:t>
            </a:r>
            <a:r>
              <a:rPr lang="it-IT" sz="1800" i="1" dirty="0" err="1">
                <a:latin typeface="Baskerville Old Face" panose="02020602080505020303" pitchFamily="18" charset="0"/>
              </a:rPr>
              <a:t>lauream</a:t>
            </a:r>
            <a:r>
              <a:rPr lang="it-IT" sz="1800" i="1" dirty="0">
                <a:latin typeface="Baskerville Old Face" panose="02020602080505020303" pitchFamily="18" charset="0"/>
              </a:rPr>
              <a:t> </a:t>
            </a:r>
            <a:r>
              <a:rPr lang="it-IT" sz="1800" dirty="0">
                <a:latin typeface="Baskerville Old Face" panose="02020602080505020303" pitchFamily="18" charset="0"/>
              </a:rPr>
              <a:t>presso il Centro di Competenza Trasporti della regione </a:t>
            </a:r>
            <a:r>
              <a:rPr lang="it-IT" sz="1800" dirty="0" smtClean="0">
                <a:latin typeface="Baskerville Old Face" panose="02020602080505020303" pitchFamily="18" charset="0"/>
              </a:rPr>
              <a:t>Campania (TEST </a:t>
            </a:r>
            <a:r>
              <a:rPr lang="it-IT" sz="1800" dirty="0" err="1" smtClean="0">
                <a:latin typeface="Baskerville Old Face" panose="02020602080505020303" pitchFamily="18" charset="0"/>
              </a:rPr>
              <a:t>S.c.a</a:t>
            </a:r>
            <a:r>
              <a:rPr lang="it-IT" sz="1800" dirty="0">
                <a:latin typeface="Baskerville Old Face" panose="02020602080505020303" pitchFamily="18" charset="0"/>
              </a:rPr>
              <a:t> </a:t>
            </a:r>
            <a:r>
              <a:rPr lang="it-IT" sz="1800" dirty="0" err="1" smtClean="0">
                <a:latin typeface="Baskerville Old Face" panose="02020602080505020303" pitchFamily="18" charset="0"/>
              </a:rPr>
              <a:t>r.l</a:t>
            </a:r>
            <a:r>
              <a:rPr lang="it-IT" sz="1800" dirty="0" smtClean="0">
                <a:latin typeface="Baskerville Old Face" panose="02020602080505020303" pitchFamily="18" charset="0"/>
              </a:rPr>
              <a:t>.) relative a </a:t>
            </a:r>
            <a:r>
              <a:rPr lang="it-IT" sz="1800" i="1" dirty="0" smtClean="0">
                <a:latin typeface="Baskerville Old Face" panose="02020602080505020303" pitchFamily="18" charset="0"/>
              </a:rPr>
              <a:t>‘‘Modelli </a:t>
            </a:r>
            <a:r>
              <a:rPr lang="it-IT" sz="1800" i="1" dirty="0">
                <a:latin typeface="Baskerville Old Face" panose="02020602080505020303" pitchFamily="18" charset="0"/>
              </a:rPr>
              <a:t>di simulazione dell’esercizio </a:t>
            </a:r>
            <a:r>
              <a:rPr lang="it-IT" sz="1800" i="1" dirty="0" smtClean="0">
                <a:latin typeface="Baskerville Old Face" panose="02020602080505020303" pitchFamily="18" charset="0"/>
              </a:rPr>
              <a:t>ferroviario’’</a:t>
            </a:r>
            <a:r>
              <a:rPr lang="it-IT" sz="1800" i="1" dirty="0">
                <a:latin typeface="Baskerville Old Face" panose="02020602080505020303" pitchFamily="18" charset="0"/>
              </a:rPr>
              <a:t> </a:t>
            </a:r>
            <a:r>
              <a:rPr lang="it-IT" sz="1800" dirty="0" smtClean="0">
                <a:latin typeface="Baskerville Old Face" panose="02020602080505020303" pitchFamily="18" charset="0"/>
              </a:rPr>
              <a:t>(progetto Digital Pattern) con stage in </a:t>
            </a:r>
            <a:r>
              <a:rPr lang="it-IT" sz="1800" b="1" dirty="0" smtClean="0">
                <a:latin typeface="Baskerville Old Face" panose="02020602080505020303" pitchFamily="18" charset="0"/>
              </a:rPr>
              <a:t>Ansaldo STS </a:t>
            </a:r>
            <a:r>
              <a:rPr lang="it-IT" sz="1800" dirty="0" smtClean="0">
                <a:latin typeface="Baskerville Old Face" panose="02020602080505020303" pitchFamily="18" charset="0"/>
              </a:rPr>
              <a:t>e </a:t>
            </a:r>
            <a:r>
              <a:rPr lang="it-IT" sz="1800" dirty="0">
                <a:latin typeface="Baskerville Old Face" panose="02020602080505020303" pitchFamily="18" charset="0"/>
              </a:rPr>
              <a:t>a </a:t>
            </a:r>
            <a:r>
              <a:rPr lang="it-IT" sz="1800" i="1" dirty="0" smtClean="0">
                <a:latin typeface="Baskerville Old Face" panose="02020602080505020303" pitchFamily="18" charset="0"/>
              </a:rPr>
              <a:t>‘‘Servizi </a:t>
            </a:r>
            <a:r>
              <a:rPr lang="it-IT" sz="1800" i="1" dirty="0">
                <a:latin typeface="Baskerville Old Face" panose="02020602080505020303" pitchFamily="18" charset="0"/>
              </a:rPr>
              <a:t>di gestione dell’informazione </a:t>
            </a:r>
            <a:r>
              <a:rPr lang="it-IT" sz="1800" i="1" dirty="0" smtClean="0">
                <a:latin typeface="Baskerville Old Face" panose="02020602080505020303" pitchFamily="18" charset="0"/>
              </a:rPr>
              <a:t>logistica’’  </a:t>
            </a:r>
            <a:r>
              <a:rPr lang="it-IT" sz="1800" dirty="0" smtClean="0">
                <a:latin typeface="Baskerville Old Face" panose="02020602080505020303" pitchFamily="18" charset="0"/>
              </a:rPr>
              <a:t>(progetto Dattilo-</a:t>
            </a:r>
            <a:r>
              <a:rPr lang="it-IT" sz="1800" dirty="0" err="1" smtClean="0">
                <a:latin typeface="Baskerville Old Face" panose="02020602080505020303" pitchFamily="18" charset="0"/>
              </a:rPr>
              <a:t>Lims</a:t>
            </a:r>
            <a:r>
              <a:rPr lang="it-IT" sz="1800" dirty="0" smtClean="0">
                <a:latin typeface="Baskerville Old Face" panose="02020602080505020303" pitchFamily="18" charset="0"/>
              </a:rPr>
              <a:t>) con stage in </a:t>
            </a:r>
            <a:r>
              <a:rPr lang="it-IT" sz="1800" b="1" dirty="0" smtClean="0">
                <a:latin typeface="Baskerville Old Face" panose="02020602080505020303" pitchFamily="18" charset="0"/>
              </a:rPr>
              <a:t>SNAM</a:t>
            </a:r>
            <a:r>
              <a:rPr lang="it-IT" sz="1800" dirty="0" smtClean="0">
                <a:latin typeface="Baskerville Old Face" panose="02020602080505020303" pitchFamily="18" charset="0"/>
              </a:rPr>
              <a:t> (Servizi </a:t>
            </a:r>
            <a:r>
              <a:rPr lang="it-IT" sz="1800" dirty="0">
                <a:latin typeface="Baskerville Old Face" panose="02020602080505020303" pitchFamily="18" charset="0"/>
              </a:rPr>
              <a:t>Nazionali Avvistamento </a:t>
            </a:r>
            <a:r>
              <a:rPr lang="it-IT" sz="1800" dirty="0" smtClean="0">
                <a:latin typeface="Baskerville Old Face" panose="02020602080505020303" pitchFamily="18" charset="0"/>
              </a:rPr>
              <a:t>Marittimo). Master </a:t>
            </a:r>
            <a:r>
              <a:rPr lang="it-IT" sz="1800" dirty="0">
                <a:latin typeface="Baskerville Old Face" panose="02020602080505020303" pitchFamily="18" charset="0"/>
              </a:rPr>
              <a:t>di II Livello in </a:t>
            </a:r>
            <a:r>
              <a:rPr lang="it-IT" sz="1800" b="1" dirty="0">
                <a:latin typeface="Baskerville Old Face" panose="02020602080505020303" pitchFamily="18" charset="0"/>
              </a:rPr>
              <a:t>Ingegneria Legale </a:t>
            </a:r>
            <a:r>
              <a:rPr lang="it-IT" sz="1800" dirty="0" smtClean="0">
                <a:latin typeface="Baskerville Old Face" panose="02020602080505020303" pitchFamily="18" charset="0"/>
              </a:rPr>
              <a:t>presso </a:t>
            </a:r>
            <a:r>
              <a:rPr lang="it-IT" sz="1800" dirty="0">
                <a:latin typeface="Baskerville Old Face" panose="02020602080505020303" pitchFamily="18" charset="0"/>
              </a:rPr>
              <a:t>l’Università di </a:t>
            </a:r>
            <a:r>
              <a:rPr lang="it-IT" sz="1800" dirty="0" smtClean="0">
                <a:latin typeface="Baskerville Old Face" panose="02020602080505020303" pitchFamily="18" charset="0"/>
              </a:rPr>
              <a:t>Firenze e Master in </a:t>
            </a:r>
            <a:r>
              <a:rPr lang="it-IT" sz="1800" b="1" dirty="0" err="1" smtClean="0">
                <a:latin typeface="Baskerville Old Face" panose="02020602080505020303" pitchFamily="18" charset="0"/>
              </a:rPr>
              <a:t>Europrogettazione</a:t>
            </a:r>
            <a:r>
              <a:rPr lang="it-IT" sz="1800" dirty="0" smtClean="0">
                <a:latin typeface="Baskerville Old Face" panose="02020602080505020303" pitchFamily="18" charset="0"/>
              </a:rPr>
              <a:t> presso l’Università di Salerno (in corso di svolgimento).</a:t>
            </a:r>
          </a:p>
          <a:p>
            <a:pPr marL="0" indent="0" algn="just">
              <a:buNone/>
            </a:pPr>
            <a:r>
              <a:rPr lang="it-IT" sz="1800" dirty="0" smtClean="0">
                <a:latin typeface="Baskerville Old Face" panose="02020602080505020303" pitchFamily="18" charset="0"/>
              </a:rPr>
              <a:t>Qualifiche di </a:t>
            </a:r>
            <a:r>
              <a:rPr lang="it-IT" sz="1800" b="1" dirty="0" smtClean="0">
                <a:latin typeface="Baskerville Old Face" panose="02020602080505020303" pitchFamily="18" charset="0"/>
              </a:rPr>
              <a:t>RSPP</a:t>
            </a:r>
            <a:r>
              <a:rPr lang="it-IT" sz="1800" dirty="0" smtClean="0">
                <a:latin typeface="Baskerville Old Face" panose="02020602080505020303" pitchFamily="18" charset="0"/>
              </a:rPr>
              <a:t>, </a:t>
            </a:r>
            <a:r>
              <a:rPr lang="it-IT" sz="1800" b="1" dirty="0">
                <a:latin typeface="Baskerville Old Face" panose="02020602080505020303" pitchFamily="18" charset="0"/>
              </a:rPr>
              <a:t>Auditor Interno di </a:t>
            </a:r>
            <a:r>
              <a:rPr lang="it-IT" sz="1800" b="1" dirty="0" smtClean="0">
                <a:latin typeface="Baskerville Old Face" panose="02020602080505020303" pitchFamily="18" charset="0"/>
              </a:rPr>
              <a:t>SGQ </a:t>
            </a:r>
            <a:r>
              <a:rPr lang="it-IT" sz="1800" dirty="0" smtClean="0">
                <a:latin typeface="Baskerville Old Face" panose="02020602080505020303" pitchFamily="18" charset="0"/>
              </a:rPr>
              <a:t>e </a:t>
            </a:r>
            <a:r>
              <a:rPr lang="it-IT" sz="1800" b="1" dirty="0">
                <a:latin typeface="Baskerville Old Face" panose="02020602080505020303" pitchFamily="18" charset="0"/>
              </a:rPr>
              <a:t>Project Management </a:t>
            </a:r>
            <a:r>
              <a:rPr lang="it-IT" sz="1800" dirty="0">
                <a:latin typeface="Baskerville Old Face" panose="02020602080505020303" pitchFamily="18" charset="0"/>
              </a:rPr>
              <a:t>ISIPM-base.</a:t>
            </a:r>
          </a:p>
          <a:p>
            <a:pPr marL="0" indent="0" algn="just">
              <a:buNone/>
            </a:pPr>
            <a:r>
              <a:rPr lang="it-IT" sz="1800" dirty="0" smtClean="0">
                <a:latin typeface="Baskerville Old Face" panose="02020602080505020303" pitchFamily="18" charset="0"/>
              </a:rPr>
              <a:t>Collaboratore del </a:t>
            </a:r>
            <a:r>
              <a:rPr lang="it-IT" sz="1800" dirty="0">
                <a:latin typeface="Baskerville Old Face" panose="02020602080505020303" pitchFamily="18" charset="0"/>
              </a:rPr>
              <a:t>gruppo di </a:t>
            </a:r>
            <a:r>
              <a:rPr lang="it-IT" sz="1800" b="1" dirty="0">
                <a:latin typeface="Baskerville Old Face" panose="02020602080505020303" pitchFamily="18" charset="0"/>
              </a:rPr>
              <a:t>P</a:t>
            </a:r>
            <a:r>
              <a:rPr lang="it-IT" sz="1800" b="1" dirty="0" smtClean="0">
                <a:latin typeface="Baskerville Old Face" panose="02020602080505020303" pitchFamily="18" charset="0"/>
              </a:rPr>
              <a:t>ianificazione </a:t>
            </a:r>
            <a:r>
              <a:rPr lang="it-IT" sz="1800" b="1" dirty="0">
                <a:latin typeface="Baskerville Old Face" panose="02020602080505020303" pitchFamily="18" charset="0"/>
              </a:rPr>
              <a:t>dei trasporti </a:t>
            </a:r>
            <a:r>
              <a:rPr lang="it-IT" sz="1800" dirty="0">
                <a:latin typeface="Baskerville Old Face" panose="02020602080505020303" pitchFamily="18" charset="0"/>
              </a:rPr>
              <a:t>dell’Università Federico II di Napoli </a:t>
            </a:r>
            <a:r>
              <a:rPr lang="it-IT" sz="1800" dirty="0" smtClean="0">
                <a:latin typeface="Baskerville Old Face" panose="02020602080505020303" pitchFamily="18" charset="0"/>
              </a:rPr>
              <a:t>e consulente </a:t>
            </a:r>
            <a:r>
              <a:rPr lang="it-IT" sz="1800" dirty="0">
                <a:latin typeface="Baskerville Old Face" panose="02020602080505020303" pitchFamily="18" charset="0"/>
              </a:rPr>
              <a:t>esterno per </a:t>
            </a:r>
            <a:r>
              <a:rPr lang="it-IT" sz="1800" dirty="0" smtClean="0">
                <a:latin typeface="Baskerville Old Face" panose="02020602080505020303" pitchFamily="18" charset="0"/>
              </a:rPr>
              <a:t>il </a:t>
            </a:r>
            <a:r>
              <a:rPr lang="it-IT" sz="1800" b="1" dirty="0" smtClean="0">
                <a:latin typeface="Baskerville Old Face" panose="02020602080505020303" pitchFamily="18" charset="0"/>
              </a:rPr>
              <a:t>Ministero </a:t>
            </a:r>
            <a:r>
              <a:rPr lang="it-IT" sz="1800" b="1" dirty="0">
                <a:latin typeface="Baskerville Old Face" panose="02020602080505020303" pitchFamily="18" charset="0"/>
              </a:rPr>
              <a:t>delle Infrastrutture e dei </a:t>
            </a:r>
            <a:r>
              <a:rPr lang="it-IT" sz="1800" b="1" dirty="0" smtClean="0">
                <a:latin typeface="Baskerville Old Face" panose="02020602080505020303" pitchFamily="18" charset="0"/>
              </a:rPr>
              <a:t>Trasporti</a:t>
            </a:r>
            <a:r>
              <a:rPr lang="it-IT" sz="1800" dirty="0" smtClean="0">
                <a:latin typeface="Baskerville Old Face" panose="02020602080505020303" pitchFamily="18" charset="0"/>
              </a:rPr>
              <a:t>, </a:t>
            </a:r>
            <a:r>
              <a:rPr lang="it-IT" sz="1800" b="1" dirty="0" smtClean="0">
                <a:latin typeface="Baskerville Old Face" panose="02020602080505020303" pitchFamily="18" charset="0"/>
              </a:rPr>
              <a:t>Autostrade </a:t>
            </a:r>
            <a:r>
              <a:rPr lang="it-IT" sz="1800" b="1" dirty="0">
                <a:latin typeface="Baskerville Old Face" panose="02020602080505020303" pitchFamily="18" charset="0"/>
              </a:rPr>
              <a:t>per </a:t>
            </a:r>
            <a:r>
              <a:rPr lang="it-IT" sz="1800" b="1" dirty="0" smtClean="0">
                <a:latin typeface="Baskerville Old Face" panose="02020602080505020303" pitchFamily="18" charset="0"/>
              </a:rPr>
              <a:t>l’Italia</a:t>
            </a:r>
            <a:r>
              <a:rPr lang="it-IT" sz="1800" dirty="0" smtClean="0">
                <a:latin typeface="Baskerville Old Face" panose="02020602080505020303" pitchFamily="18" charset="0"/>
              </a:rPr>
              <a:t>, </a:t>
            </a:r>
            <a:r>
              <a:rPr lang="it-IT" sz="1800" b="1" dirty="0" smtClean="0">
                <a:latin typeface="Baskerville Old Face" panose="02020602080505020303" pitchFamily="18" charset="0"/>
              </a:rPr>
              <a:t>Autostrade Meridionali</a:t>
            </a:r>
            <a:r>
              <a:rPr lang="it-IT" sz="1800" dirty="0" smtClean="0">
                <a:latin typeface="Baskerville Old Face" panose="02020602080505020303" pitchFamily="18" charset="0"/>
              </a:rPr>
              <a:t>, </a:t>
            </a:r>
            <a:r>
              <a:rPr lang="it-IT" sz="1800" b="1" dirty="0" smtClean="0">
                <a:latin typeface="Baskerville Old Face" panose="02020602080505020303" pitchFamily="18" charset="0"/>
              </a:rPr>
              <a:t>RAV</a:t>
            </a:r>
            <a:r>
              <a:rPr lang="it-IT" sz="1800" dirty="0" smtClean="0">
                <a:latin typeface="Baskerville Old Face" panose="02020602080505020303" pitchFamily="18" charset="0"/>
              </a:rPr>
              <a:t>, </a:t>
            </a:r>
            <a:r>
              <a:rPr lang="it-IT" sz="1800" b="1" dirty="0" smtClean="0">
                <a:latin typeface="Baskerville Old Face" panose="02020602080505020303" pitchFamily="18" charset="0"/>
              </a:rPr>
              <a:t>EAV</a:t>
            </a:r>
            <a:r>
              <a:rPr lang="it-IT" sz="1800" dirty="0" smtClean="0">
                <a:latin typeface="Baskerville Old Face" panose="02020602080505020303" pitchFamily="18" charset="0"/>
              </a:rPr>
              <a:t>, </a:t>
            </a:r>
            <a:r>
              <a:rPr lang="it-IT" sz="1800" b="1" dirty="0" smtClean="0">
                <a:latin typeface="Baskerville Old Face" panose="02020602080505020303" pitchFamily="18" charset="0"/>
              </a:rPr>
              <a:t>GESAC</a:t>
            </a:r>
            <a:r>
              <a:rPr lang="it-IT" sz="1800" dirty="0" smtClean="0">
                <a:latin typeface="Baskerville Old Face" panose="02020602080505020303" pitchFamily="18" charset="0"/>
              </a:rPr>
              <a:t> e per alcune Società </a:t>
            </a:r>
            <a:r>
              <a:rPr lang="it-IT" sz="1800" dirty="0">
                <a:latin typeface="Baskerville Old Face" panose="02020602080505020303" pitchFamily="18" charset="0"/>
              </a:rPr>
              <a:t>di </a:t>
            </a:r>
            <a:r>
              <a:rPr lang="it-IT" sz="1800" dirty="0" smtClean="0">
                <a:latin typeface="Baskerville Old Face" panose="02020602080505020303" pitchFamily="18" charset="0"/>
              </a:rPr>
              <a:t>Ingegneria di Napoli/Roma. Principali ambiti occupativi: progettazione </a:t>
            </a:r>
            <a:r>
              <a:rPr lang="it-IT" sz="1800" dirty="0">
                <a:latin typeface="Baskerville Old Face" panose="02020602080505020303" pitchFamily="18" charset="0"/>
              </a:rPr>
              <a:t>e pianificazione di sistemi di trasporto stradale, ferroviario/metropolitano ed aereo, alle diverse scale </a:t>
            </a:r>
            <a:r>
              <a:rPr lang="it-IT" sz="1800" dirty="0" smtClean="0">
                <a:latin typeface="Baskerville Old Face" panose="02020602080505020303" pitchFamily="18" charset="0"/>
              </a:rPr>
              <a:t>territoriali (regionale e nazionale); sicurezza stradale.</a:t>
            </a:r>
          </a:p>
        </p:txBody>
      </p:sp>
      <p:pic>
        <p:nvPicPr>
          <p:cNvPr id="1026" name="Picture 2" descr="C:\Users\ARMANDO\Documents\Engineer\Curriculum Vitae\Foto\Immagine (2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132856"/>
            <a:ext cx="2316507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egnaposto contenuto 2"/>
          <p:cNvSpPr txBox="1">
            <a:spLocks/>
          </p:cNvSpPr>
          <p:nvPr/>
        </p:nvSpPr>
        <p:spPr>
          <a:xfrm>
            <a:off x="379467" y="5363664"/>
            <a:ext cx="8418859" cy="149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80000"/>
              </a:lnSpc>
              <a:buNone/>
            </a:pPr>
            <a:r>
              <a:rPr lang="it-IT" sz="1400" dirty="0" smtClean="0">
                <a:latin typeface="Baskerville Old Face" panose="02020602080505020303" pitchFamily="18" charset="0"/>
              </a:rPr>
              <a:t>Autore/coautore </a:t>
            </a:r>
            <a:r>
              <a:rPr lang="it-IT" sz="1400" dirty="0">
                <a:latin typeface="Baskerville Old Face" panose="02020602080505020303" pitchFamily="18" charset="0"/>
              </a:rPr>
              <a:t>di alcune </a:t>
            </a:r>
            <a:r>
              <a:rPr lang="it-IT" sz="1400" b="1" dirty="0">
                <a:latin typeface="Baskerville Old Face" panose="02020602080505020303" pitchFamily="18" charset="0"/>
              </a:rPr>
              <a:t>pubblicazioni scientifiche </a:t>
            </a:r>
            <a:r>
              <a:rPr lang="it-IT" sz="1400" dirty="0" smtClean="0">
                <a:latin typeface="Baskerville Old Face" panose="02020602080505020303" pitchFamily="18" charset="0"/>
              </a:rPr>
              <a:t>oltre ad aver contributo </a:t>
            </a:r>
            <a:r>
              <a:rPr lang="it-IT" sz="1400" dirty="0">
                <a:latin typeface="Baskerville Old Face" panose="02020602080505020303" pitchFamily="18" charset="0"/>
              </a:rPr>
              <a:t>alla pubblicazione di un </a:t>
            </a:r>
            <a:r>
              <a:rPr lang="it-IT" sz="1400" b="1" dirty="0">
                <a:latin typeface="Baskerville Old Face" panose="02020602080505020303" pitchFamily="18" charset="0"/>
              </a:rPr>
              <a:t>testo scientifico</a:t>
            </a:r>
            <a:r>
              <a:rPr lang="it-IT" sz="1400" dirty="0">
                <a:latin typeface="Baskerville Old Face" panose="02020602080505020303" pitchFamily="18" charset="0"/>
              </a:rPr>
              <a:t>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it-IT" sz="1400" dirty="0">
                <a:latin typeface="Baskerville Old Face" panose="02020602080505020303" pitchFamily="18" charset="0"/>
              </a:rPr>
              <a:t>Iscritto negli </a:t>
            </a:r>
            <a:r>
              <a:rPr lang="it-IT" sz="1400" b="1" dirty="0">
                <a:latin typeface="Baskerville Old Face" panose="02020602080505020303" pitchFamily="18" charset="0"/>
              </a:rPr>
              <a:t>Albi </a:t>
            </a:r>
            <a:r>
              <a:rPr lang="it-IT" sz="1400" b="1" dirty="0" smtClean="0">
                <a:latin typeface="Baskerville Old Face" panose="02020602080505020303" pitchFamily="18" charset="0"/>
              </a:rPr>
              <a:t>dei Collaboratori </a:t>
            </a:r>
            <a:r>
              <a:rPr lang="it-IT" sz="1400" dirty="0">
                <a:latin typeface="Baskerville Old Face" panose="02020602080505020303" pitchFamily="18" charset="0"/>
              </a:rPr>
              <a:t>della Struttura Tecnica di Missione del Ministero delle </a:t>
            </a:r>
            <a:r>
              <a:rPr lang="it-IT" sz="1400" dirty="0" smtClean="0">
                <a:latin typeface="Baskerville Old Face" panose="02020602080505020303" pitchFamily="18" charset="0"/>
              </a:rPr>
              <a:t>Infrastrutture </a:t>
            </a:r>
            <a:r>
              <a:rPr lang="it-IT" sz="1400" dirty="0">
                <a:latin typeface="Baskerville Old Face" panose="02020602080505020303" pitchFamily="18" charset="0"/>
              </a:rPr>
              <a:t>e dei Trasporti, di IFEL Campania,  di </a:t>
            </a:r>
            <a:r>
              <a:rPr lang="it-IT" sz="1400" dirty="0" err="1" smtClean="0">
                <a:latin typeface="Baskerville Old Face" panose="02020602080505020303" pitchFamily="18" charset="0"/>
              </a:rPr>
              <a:t>FormezPA</a:t>
            </a:r>
            <a:r>
              <a:rPr lang="it-IT" sz="1400" dirty="0" smtClean="0">
                <a:latin typeface="Baskerville Old Face" panose="02020602080505020303" pitchFamily="18" charset="0"/>
              </a:rPr>
              <a:t> (tutti ad accesso attraverso regolare procedura concorsuale).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it-IT" sz="1400" dirty="0" smtClean="0">
                <a:latin typeface="Baskerville Old Face" panose="02020602080505020303" pitchFamily="18" charset="0"/>
              </a:rPr>
              <a:t>Iscritto all’</a:t>
            </a:r>
            <a:r>
              <a:rPr lang="it-IT" sz="1400" b="1" dirty="0" smtClean="0">
                <a:latin typeface="Baskerville Old Face" panose="02020602080505020303" pitchFamily="18" charset="0"/>
              </a:rPr>
              <a:t>Albo dei </a:t>
            </a:r>
            <a:r>
              <a:rPr lang="it-IT" sz="1400" b="1" dirty="0">
                <a:latin typeface="Baskerville Old Face" panose="02020602080505020303" pitchFamily="18" charset="0"/>
              </a:rPr>
              <a:t>CTU </a:t>
            </a:r>
            <a:r>
              <a:rPr lang="it-IT" sz="1400" dirty="0">
                <a:latin typeface="Baskerville Old Face" panose="02020602080505020303" pitchFamily="18" charset="0"/>
              </a:rPr>
              <a:t>presso </a:t>
            </a:r>
            <a:r>
              <a:rPr lang="it-IT" sz="1400" dirty="0" smtClean="0">
                <a:latin typeface="Baskerville Old Face" panose="02020602080505020303" pitchFamily="18" charset="0"/>
              </a:rPr>
              <a:t>il Tribunale </a:t>
            </a:r>
            <a:r>
              <a:rPr lang="it-IT" sz="1400" dirty="0">
                <a:latin typeface="Baskerville Old Face" panose="02020602080505020303" pitchFamily="18" charset="0"/>
              </a:rPr>
              <a:t>Ordinario di Nocera </a:t>
            </a:r>
            <a:r>
              <a:rPr lang="it-IT" sz="1400" dirty="0" smtClean="0">
                <a:latin typeface="Baskerville Old Face" panose="02020602080505020303" pitchFamily="18" charset="0"/>
              </a:rPr>
              <a:t>Inferiore. Membro del </a:t>
            </a:r>
            <a:r>
              <a:rPr lang="it-IT" sz="1400" b="1" dirty="0" smtClean="0">
                <a:latin typeface="Baskerville Old Face" panose="02020602080505020303" pitchFamily="18" charset="0"/>
              </a:rPr>
              <a:t>CIFI</a:t>
            </a:r>
            <a:r>
              <a:rPr lang="it-IT" sz="1400" dirty="0" smtClean="0">
                <a:latin typeface="Baskerville Old Face" panose="02020602080505020303" pitchFamily="18" charset="0"/>
              </a:rPr>
              <a:t>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it-IT" sz="1400" dirty="0" smtClean="0">
                <a:latin typeface="Baskerville Old Face" panose="02020602080505020303" pitchFamily="18" charset="0"/>
              </a:rPr>
              <a:t>              21 ottobre 2016					            </a:t>
            </a:r>
            <a:r>
              <a:rPr lang="it-IT" sz="2400" dirty="0" smtClean="0">
                <a:latin typeface="Kunstler Script" panose="030304020206070D0D06" pitchFamily="66" charset="0"/>
              </a:rPr>
              <a:t>Armando Carbone</a:t>
            </a:r>
            <a:endParaRPr lang="it-IT" sz="2400" dirty="0">
              <a:latin typeface="Kunstler Script" panose="030304020206070D0D06" pitchFamily="66" charset="0"/>
            </a:endParaRPr>
          </a:p>
          <a:p>
            <a:pPr marL="0" indent="0" algn="just">
              <a:buFont typeface="Arial" pitchFamily="34" charset="0"/>
              <a:buNone/>
            </a:pPr>
            <a:endParaRPr lang="it-IT" sz="14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04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470912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1600" b="1" dirty="0" smtClean="0">
                <a:latin typeface="Baskerville Old Face" panose="02020602080505020303" pitchFamily="18" charset="0"/>
              </a:rPr>
              <a:t>Relazione sulle attività di stage: </a:t>
            </a:r>
            <a:r>
              <a:rPr lang="it-IT" sz="1600" b="1" i="1" dirty="0" smtClean="0">
                <a:latin typeface="Baskerville Old Face" panose="02020602080505020303" pitchFamily="18" charset="0"/>
              </a:rPr>
              <a:t>Implementazione </a:t>
            </a:r>
            <a:r>
              <a:rPr lang="it-IT" sz="1600" b="1" i="1" dirty="0">
                <a:latin typeface="Baskerville Old Face" panose="02020602080505020303" pitchFamily="18" charset="0"/>
              </a:rPr>
              <a:t>di un modello di offerta del trasporto ferroviario delle merci a livello europeo, funzionale alla definizione della </a:t>
            </a:r>
            <a:r>
              <a:rPr lang="it-IT" sz="1600" b="1" i="1" dirty="0" err="1">
                <a:latin typeface="Baskerville Old Face" panose="02020602080505020303" pitchFamily="18" charset="0"/>
              </a:rPr>
              <a:t>catchment</a:t>
            </a:r>
            <a:r>
              <a:rPr lang="it-IT" sz="1600" b="1" i="1" dirty="0">
                <a:latin typeface="Baskerville Old Face" panose="02020602080505020303" pitchFamily="18" charset="0"/>
              </a:rPr>
              <a:t> area dei porti italiani e al calcolo delle prestazioni del sistema ferroviario italiano sulle direttrici transnazionali TEN-T </a:t>
            </a:r>
            <a:r>
              <a:rPr lang="it-IT" sz="1600" b="1" i="1" dirty="0" smtClean="0">
                <a:latin typeface="Baskerville Old Face" panose="02020602080505020303" pitchFamily="18" charset="0"/>
              </a:rPr>
              <a:t>ed RFC</a:t>
            </a:r>
          </a:p>
          <a:p>
            <a:pPr marL="0" indent="0" algn="just">
              <a:buNone/>
            </a:pPr>
            <a:endParaRPr lang="it-IT" sz="1400" dirty="0" smtClean="0"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r>
              <a:rPr lang="it-IT" sz="1600" b="1" dirty="0" err="1" smtClean="0">
                <a:latin typeface="Baskerville Old Face" panose="02020602080505020303" pitchFamily="18" charset="0"/>
              </a:rPr>
              <a:t>Abstract</a:t>
            </a:r>
            <a:endParaRPr lang="it-IT" sz="1600" b="1" dirty="0" smtClean="0"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r>
              <a:rPr lang="it-IT" sz="1400" dirty="0" smtClean="0">
                <a:latin typeface="Baskerville Old Face" panose="02020602080505020303" pitchFamily="18" charset="0"/>
              </a:rPr>
              <a:t>Le </a:t>
            </a:r>
            <a:r>
              <a:rPr lang="it-IT" sz="1400" dirty="0">
                <a:latin typeface="Baskerville Old Face" panose="02020602080505020303" pitchFamily="18" charset="0"/>
              </a:rPr>
              <a:t>infrastrutture sono una delle condizioni necessarie per offrire servizi di trasporto tali da soddisfare i fabbisogni di mobilità e di accessibilità e per dare nuova linfa di sviluppo a tutte le aree del Paese, comprese le più marginali. Ne deriva la centralità degli strumenti di valutazione quantitativa che siano in grado di stimare la domanda di mobilità e il conseguente grado di utilizzo della rete, per individuare gli investimenti infrastrutturali realmente utili per il Paese e supportare quindi </a:t>
            </a:r>
            <a:r>
              <a:rPr lang="it-IT" sz="1400" dirty="0" smtClean="0">
                <a:latin typeface="Baskerville Old Face" panose="02020602080505020303" pitchFamily="18" charset="0"/>
              </a:rPr>
              <a:t>una </a:t>
            </a:r>
            <a:r>
              <a:rPr lang="it-IT" sz="1400" dirty="0">
                <a:latin typeface="Baskerville Old Face" panose="02020602080505020303" pitchFamily="18" charset="0"/>
              </a:rPr>
              <a:t>politica infrastrutturale e dei trasporti di ampio respiro e con rapporti costi/efficacia ottimale. </a:t>
            </a:r>
            <a:endParaRPr lang="it-IT" sz="1400" dirty="0" smtClean="0"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r>
              <a:rPr lang="it-IT" sz="1400" dirty="0" smtClean="0">
                <a:latin typeface="Baskerville Old Face" panose="02020602080505020303" pitchFamily="18" charset="0"/>
              </a:rPr>
              <a:t>Una </a:t>
            </a:r>
            <a:r>
              <a:rPr lang="it-IT" sz="1400" dirty="0">
                <a:latin typeface="Baskerville Old Face" panose="02020602080505020303" pitchFamily="18" charset="0"/>
              </a:rPr>
              <a:t>delle criticità principali del sistema infrastrutturale nazionale è la disomogenea distribuzione di infrastrutture e servizi sul territorio nazionale per cui risultano svantaggiate, in termini di accessibilità, alcune aree del Mezzogiorno e le aree periferiche del Paese, dotate spesso di reti ferroviarie inadeguate per il trasporto delle merci. Al contempo, i grandi centri urbani e metropolitani subiscono gravi fenomeni di congestione, con conseguente impatto negativo sulla qualità della vita. Anche i nodi della rete infrastrutturale, ed in particolare gli scali portuali e aeroportuali, risultano poco accessibili in termini di collegamenti di ultimo miglio. Tale carenza si riflette in un persistente squilibrio modale a favore della modalità stradale. Lo sfasamento infrastrutturale del Paese non è </a:t>
            </a:r>
            <a:r>
              <a:rPr lang="it-IT" sz="1400" dirty="0" smtClean="0">
                <a:latin typeface="Baskerville Old Face" panose="02020602080505020303" pitchFamily="18" charset="0"/>
              </a:rPr>
              <a:t>pertanto dovuto </a:t>
            </a:r>
            <a:r>
              <a:rPr lang="it-IT" sz="1400" dirty="0">
                <a:latin typeface="Baskerville Old Face" panose="02020602080505020303" pitchFamily="18" charset="0"/>
              </a:rPr>
              <a:t>tanto all’assenza di infrastrutture materiali, quanto proprio allo squilibrio modale e alla debole capacità dell’infrastrutture esistenti di servire la domanda, sia per problemi di accessibilità dei principali nodi della </a:t>
            </a:r>
            <a:r>
              <a:rPr lang="it-IT" sz="1400" dirty="0" smtClean="0">
                <a:latin typeface="Baskerville Old Face" panose="02020602080505020303" pitchFamily="18" charset="0"/>
              </a:rPr>
              <a:t>network </a:t>
            </a:r>
            <a:r>
              <a:rPr lang="it-IT" sz="1400" dirty="0">
                <a:latin typeface="Baskerville Old Face" panose="02020602080505020303" pitchFamily="18" charset="0"/>
              </a:rPr>
              <a:t>sia per l’insufficienza dei </a:t>
            </a:r>
            <a:r>
              <a:rPr lang="it-IT" sz="1400" dirty="0" smtClean="0">
                <a:latin typeface="Baskerville Old Face" panose="02020602080505020303" pitchFamily="18" charset="0"/>
              </a:rPr>
              <a:t>collegamenti </a:t>
            </a:r>
            <a:r>
              <a:rPr lang="it-IT" sz="1400" dirty="0">
                <a:latin typeface="Baskerville Old Face" panose="02020602080505020303" pitchFamily="18" charset="0"/>
              </a:rPr>
              <a:t>di ultimo miglio agli impianti puntuali. </a:t>
            </a:r>
            <a:endParaRPr lang="it-IT" sz="1400" dirty="0" smtClean="0"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r>
              <a:rPr lang="it-IT" sz="1400" dirty="0">
                <a:latin typeface="Baskerville Old Face" panose="02020602080505020303" pitchFamily="18" charset="0"/>
              </a:rPr>
              <a:t>Il trasporto ferroviario è tra le modalità di trasporto più sicure e con minore impatto negativo sull’ambiente e sul territorio</a:t>
            </a:r>
            <a:r>
              <a:rPr lang="it-IT" sz="1400" dirty="0" smtClean="0">
                <a:latin typeface="Baskerville Old Face" panose="02020602080505020303" pitchFamily="18" charset="0"/>
              </a:rPr>
              <a:t>.</a:t>
            </a:r>
            <a:r>
              <a:rPr lang="it-IT" sz="1400" dirty="0">
                <a:latin typeface="Baskerville Old Face" panose="02020602080505020303" pitchFamily="18" charset="0"/>
              </a:rPr>
              <a:t> Purtroppo, però, una serie di condizioni di inefficienza strutturale, unite alla concorrenza dell’autotrasporto </a:t>
            </a:r>
            <a:endParaRPr lang="it-IT" sz="14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91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45651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400" dirty="0" smtClean="0">
                <a:latin typeface="Baskerville Old Face" panose="02020602080505020303" pitchFamily="18" charset="0"/>
              </a:rPr>
              <a:t>e </a:t>
            </a:r>
            <a:r>
              <a:rPr lang="it-IT" sz="1400" dirty="0">
                <a:latin typeface="Baskerville Old Face" panose="02020602080505020303" pitchFamily="18" charset="0"/>
              </a:rPr>
              <a:t>alla non internalizzazione dei costi esterni nelle tariffe dei servizi di trasporto, fanno sì che la quota di traffico ferroviario resti largamente minoritaria rispetto a quella attratta dal trasporto su gomma. </a:t>
            </a:r>
            <a:endParaRPr lang="it-IT" sz="1400" dirty="0" smtClean="0"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r>
              <a:rPr lang="it-IT" sz="1400" dirty="0" smtClean="0">
                <a:latin typeface="Baskerville Old Face" panose="02020602080505020303" pitchFamily="18" charset="0"/>
              </a:rPr>
              <a:t>In tema di pianificazione dei trasporti, la modalità </a:t>
            </a:r>
            <a:r>
              <a:rPr lang="it-IT" sz="1400" dirty="0">
                <a:latin typeface="Baskerville Old Face" panose="02020602080505020303" pitchFamily="18" charset="0"/>
              </a:rPr>
              <a:t>che dovrà rivestire un ruolo di punta all’interno del trasporto merci è il ferroviario, per favorire l’incremento dell’accessibilità dei porti con conseguente allargamento della loro </a:t>
            </a:r>
            <a:r>
              <a:rPr lang="it-IT" sz="1400" i="1" dirty="0" err="1">
                <a:latin typeface="Baskerville Old Face" panose="02020602080505020303" pitchFamily="18" charset="0"/>
              </a:rPr>
              <a:t>catchment</a:t>
            </a:r>
            <a:r>
              <a:rPr lang="it-IT" sz="1400" i="1" dirty="0">
                <a:latin typeface="Baskerville Old Face" panose="02020602080505020303" pitchFamily="18" charset="0"/>
              </a:rPr>
              <a:t> area </a:t>
            </a:r>
            <a:r>
              <a:rPr lang="it-IT" sz="1400" dirty="0">
                <a:latin typeface="Baskerville Old Face" panose="02020602080505020303" pitchFamily="18" charset="0"/>
              </a:rPr>
              <a:t>e il loro decongestionamento tramite i collegamenti con le aree dell’entroterra costituite da nodi nevralgici quali gli interporti e le piattaforme intermodali, che vanno valorizzati conferendo loro funzioni sempre più in un’ottica ad ampio respiro</a:t>
            </a:r>
            <a:r>
              <a:rPr lang="it-IT" sz="1400" dirty="0" smtClean="0">
                <a:latin typeface="Baskerville Old Face" panose="02020602080505020303" pitchFamily="18" charset="0"/>
              </a:rPr>
              <a:t>.  In tal </a:t>
            </a:r>
            <a:r>
              <a:rPr lang="it-IT" sz="1400" dirty="0">
                <a:latin typeface="Baskerville Old Face" panose="02020602080505020303" pitchFamily="18" charset="0"/>
              </a:rPr>
              <a:t>senso, il </a:t>
            </a:r>
            <a:r>
              <a:rPr lang="it-IT" sz="1400" dirty="0" smtClean="0">
                <a:latin typeface="Baskerville Old Face" panose="02020602080505020303" pitchFamily="18" charset="0"/>
              </a:rPr>
              <a:t>Decreto Legge Sblocca Italia </a:t>
            </a:r>
            <a:r>
              <a:rPr lang="it-IT" sz="1400" dirty="0">
                <a:latin typeface="Baskerville Old Face" panose="02020602080505020303" pitchFamily="18" charset="0"/>
              </a:rPr>
              <a:t>del 2014 ha aperto </a:t>
            </a:r>
            <a:r>
              <a:rPr lang="it-IT" sz="1400" dirty="0" smtClean="0">
                <a:latin typeface="Baskerville Old Face" panose="02020602080505020303" pitchFamily="18" charset="0"/>
              </a:rPr>
              <a:t>verso</a:t>
            </a:r>
            <a:r>
              <a:rPr lang="it-IT" sz="1400" dirty="0">
                <a:latin typeface="Baskerville Old Face" panose="02020602080505020303" pitchFamily="18" charset="0"/>
              </a:rPr>
              <a:t> una </a:t>
            </a:r>
            <a:r>
              <a:rPr lang="it-IT" sz="1400" dirty="0" smtClean="0">
                <a:latin typeface="Baskerville Old Face" panose="02020602080505020303" pitchFamily="18" charset="0"/>
              </a:rPr>
              <a:t>riforma </a:t>
            </a:r>
            <a:r>
              <a:rPr lang="it-IT" sz="1400" dirty="0" err="1" smtClean="0">
                <a:latin typeface="Baskerville Old Face" panose="02020602080505020303" pitchFamily="18" charset="0"/>
              </a:rPr>
              <a:t>com</a:t>
            </a:r>
            <a:r>
              <a:rPr lang="it-IT" sz="1400" dirty="0" smtClean="0">
                <a:latin typeface="Baskerville Old Face" panose="02020602080505020303" pitchFamily="18" charset="0"/>
              </a:rPr>
              <a:t>-</a:t>
            </a:r>
            <a:endParaRPr lang="it-IT" sz="1400" dirty="0"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endParaRPr lang="it-IT" sz="1400" dirty="0">
              <a:latin typeface="Baskerville Old Face" panose="02020602080505020303" pitchFamily="18" charset="0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395536" y="3140968"/>
            <a:ext cx="482453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1400" dirty="0" err="1" smtClean="0">
                <a:latin typeface="Baskerville Old Face" panose="02020602080505020303" pitchFamily="18" charset="0"/>
              </a:rPr>
              <a:t>plessiva</a:t>
            </a:r>
            <a:r>
              <a:rPr lang="it-IT" sz="1400" dirty="0" smtClean="0">
                <a:latin typeface="Baskerville Old Face" panose="02020602080505020303" pitchFamily="18" charset="0"/>
              </a:rPr>
              <a:t> </a:t>
            </a:r>
            <a:r>
              <a:rPr lang="it-IT" sz="1400" dirty="0">
                <a:latin typeface="Baskerville Old Face" panose="02020602080505020303" pitchFamily="18" charset="0"/>
              </a:rPr>
              <a:t>dell’intero “Sistema Mare”, che miri a </a:t>
            </a:r>
            <a:r>
              <a:rPr lang="it-IT" sz="1400" i="1" dirty="0">
                <a:latin typeface="Baskerville Old Face" panose="02020602080505020303" pitchFamily="18" charset="0"/>
              </a:rPr>
              <a:t>«migliorare la competitività del sistema portuale e logistico, agevolare la crescita dei traffici delle merci e delle persone e la promozione dell'intermodalità nel traffico merci, anche in relazione alla razionalizzazione, al riassetto e all'accorpamento delle Autorità Portuali esistenti». </a:t>
            </a:r>
            <a:r>
              <a:rPr lang="it-IT" sz="1400" dirty="0">
                <a:latin typeface="Baskerville Old Face" panose="02020602080505020303" pitchFamily="18" charset="0"/>
              </a:rPr>
              <a:t>Questo è stato l’input per il </a:t>
            </a:r>
            <a:r>
              <a:rPr lang="it-IT" sz="1400" dirty="0" smtClean="0">
                <a:latin typeface="Baskerville Old Face" panose="02020602080505020303" pitchFamily="18" charset="0"/>
              </a:rPr>
              <a:t>Piano </a:t>
            </a:r>
            <a:r>
              <a:rPr lang="it-IT" sz="1400" dirty="0">
                <a:latin typeface="Baskerville Old Face" panose="02020602080505020303" pitchFamily="18" charset="0"/>
              </a:rPr>
              <a:t>Strategico Nazionale della Portualità e della </a:t>
            </a:r>
            <a:r>
              <a:rPr lang="it-IT" sz="1400" dirty="0" smtClean="0">
                <a:latin typeface="Baskerville Old Face" panose="02020602080505020303" pitchFamily="18" charset="0"/>
              </a:rPr>
              <a:t>Logistica, </a:t>
            </a:r>
            <a:r>
              <a:rPr lang="it-IT" sz="1400" dirty="0">
                <a:latin typeface="Baskerville Old Face" panose="02020602080505020303" pitchFamily="18" charset="0"/>
              </a:rPr>
              <a:t>che ha come </a:t>
            </a:r>
            <a:r>
              <a:rPr lang="it-IT" sz="1400" i="1" dirty="0" err="1">
                <a:latin typeface="Baskerville Old Face" panose="02020602080505020303" pitchFamily="18" charset="0"/>
              </a:rPr>
              <a:t>vision</a:t>
            </a:r>
            <a:r>
              <a:rPr lang="it-IT" sz="1400" dirty="0">
                <a:latin typeface="Baskerville Old Face" panose="02020602080505020303" pitchFamily="18" charset="0"/>
              </a:rPr>
              <a:t> quella di mettere a sistema i porti italiani, gli investimenti </a:t>
            </a:r>
            <a:r>
              <a:rPr lang="it-IT" sz="1400" dirty="0" smtClean="0">
                <a:latin typeface="Baskerville Old Face" panose="02020602080505020303" pitchFamily="18" charset="0"/>
              </a:rPr>
              <a:t>e </a:t>
            </a:r>
            <a:r>
              <a:rPr lang="it-IT" sz="1400" dirty="0">
                <a:latin typeface="Baskerville Old Face" panose="02020602080505020303" pitchFamily="18" charset="0"/>
              </a:rPr>
              <a:t>tutte le risorse da mettere in campo, puntando alla competitività dei nostri porti e sostenendo il ruolo dell’Italia come </a:t>
            </a:r>
            <a:r>
              <a:rPr lang="it-IT" sz="1400" i="1" dirty="0" err="1">
                <a:latin typeface="Baskerville Old Face" panose="02020602080505020303" pitchFamily="18" charset="0"/>
              </a:rPr>
              <a:t>hub</a:t>
            </a:r>
            <a:r>
              <a:rPr lang="it-IT" sz="1400" dirty="0">
                <a:latin typeface="Baskerville Old Face" panose="02020602080505020303" pitchFamily="18" charset="0"/>
              </a:rPr>
              <a:t> nel Mediterraneo e piattaforma logistica europea, essendo al centro delle reti marittime trans-mediterranee e della rotta Asia-Europa ed essendo attraversata da ben 4 corridoi ferroviari della rete </a:t>
            </a:r>
            <a:r>
              <a:rPr lang="it-IT" sz="1400" dirty="0" smtClean="0">
                <a:latin typeface="Baskerville Old Face" panose="02020602080505020303" pitchFamily="18" charset="0"/>
              </a:rPr>
              <a:t>TEN-T e di altrettanti della rete RFC.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416" y="3099787"/>
            <a:ext cx="2872404" cy="320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38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914</Words>
  <Application>Microsoft Office PowerPoint</Application>
  <PresentationFormat>Presentazione su schermo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Baskerville Old Face</vt:lpstr>
      <vt:lpstr>Calibri</vt:lpstr>
      <vt:lpstr>Kunstler Script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ARMANDO</dc:creator>
  <cp:lastModifiedBy>CeRICT scrl</cp:lastModifiedBy>
  <cp:revision>27</cp:revision>
  <dcterms:created xsi:type="dcterms:W3CDTF">2016-10-19T17:06:52Z</dcterms:created>
  <dcterms:modified xsi:type="dcterms:W3CDTF">2016-10-21T08:41:20Z</dcterms:modified>
</cp:coreProperties>
</file>