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11" r:id="rId1"/>
  </p:sldMasterIdLst>
  <p:notesMasterIdLst>
    <p:notesMasterId r:id="rId6"/>
  </p:notes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9" autoAdjust="0"/>
    <p:restoredTop sz="94660"/>
  </p:normalViewPr>
  <p:slideViewPr>
    <p:cSldViewPr snapToGrid="0">
      <p:cViewPr varScale="1">
        <p:scale>
          <a:sx n="78" d="100"/>
          <a:sy n="78" d="100"/>
        </p:scale>
        <p:origin x="5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7233B-905C-4123-B8E2-97B3605238C2}" type="datetimeFigureOut">
              <a:rPr lang="it-IT" smtClean="0"/>
              <a:t>20/10/2016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8FF3E-07A3-4759-9F32-7BB8F6ADBD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6375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8FF3E-07A3-4759-9F32-7BB8F6ADBD0F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7895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08CEF-08F3-498D-8FB2-0E963609DEAB}" type="datetime1">
              <a:rPr lang="en-US" smtClean="0"/>
              <a:t>10/20/2016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Lucia Ciciarelli LIMS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84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4A00-4003-420E-A98D-C6A3BD9FED25}" type="datetime1">
              <a:rPr lang="en-US" smtClean="0"/>
              <a:t>10/20/2016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Lucia Ciciarelli LIMS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79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77F6-FEF6-4D31-9E05-4FF835B88C53}" type="datetime1">
              <a:rPr lang="en-US" smtClean="0"/>
              <a:t>10/20/2016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Lucia Ciciarelli LIMS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583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5887C-5DE8-495A-96F7-446F7246840F}" type="datetime1">
              <a:rPr lang="en-US" smtClean="0"/>
              <a:t>10/20/2016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Lucia Ciciarelli LIMS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8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4B92-1C6B-45CE-9E3A-56E5AAF487A9}" type="datetime1">
              <a:rPr lang="en-US" smtClean="0"/>
              <a:t>10/20/2016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Lucia Ciciarelli LIMS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450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8838-3689-4BD3-BCDE-F8FB1DF64FB1}" type="datetime1">
              <a:rPr lang="en-US" smtClean="0"/>
              <a:t>10/20/2016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Lucia Ciciarelli LIMS</a:t>
            </a:r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049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A1D4D-FF0A-49C4-8EF5-67A69548C7AF}" type="datetime1">
              <a:rPr lang="en-US" smtClean="0"/>
              <a:t>10/20/2016</a:t>
            </a:fld>
            <a:endParaRPr 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Lucia Ciciarelli LIMS</a:t>
            </a:r>
            <a:endParaRPr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698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54B6-F396-48BF-AB56-08B28C8F8626}" type="datetime1">
              <a:rPr lang="en-US" smtClean="0"/>
              <a:t>10/20/2016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Lucia Ciciarelli LIMS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296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8B28A-351B-454A-AA7B-579106A8AD74}" type="datetime1">
              <a:rPr lang="en-US" smtClean="0"/>
              <a:t>10/20/2016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Lucia Ciciarelli LIMS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147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64DBE-D967-4BE9-AF56-2E2F49A3921A}" type="datetime1">
              <a:rPr lang="en-US" smtClean="0"/>
              <a:t>10/20/2016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Lucia Ciciarelli LIMS</a:t>
            </a:r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10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8D40-208B-42F4-A257-D5B1DB10E70C}" type="datetime1">
              <a:rPr lang="en-US" smtClean="0"/>
              <a:t>10/20/2016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Lucia Ciciarelli LIMS</a:t>
            </a:r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136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0468C-1202-4849-8957-B4A6AE664155}" type="datetime1">
              <a:rPr lang="en-US" smtClean="0"/>
              <a:t>10/20/2016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Lucia Ciciarelli LIMS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64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1581" y="940163"/>
            <a:ext cx="9926744" cy="1641490"/>
          </a:xfrm>
        </p:spPr>
        <p:txBody>
          <a:bodyPr>
            <a:normAutofit/>
          </a:bodyPr>
          <a:lstStyle/>
          <a:p>
            <a:r>
              <a:rPr lang="it-IT" b="1" dirty="0" smtClean="0"/>
              <a:t>LIMS</a:t>
            </a:r>
            <a:r>
              <a:rPr lang="it-IT" sz="6000" dirty="0" smtClean="0"/>
              <a:t> </a:t>
            </a:r>
            <a:r>
              <a:rPr lang="it-IT" sz="4400" dirty="0" smtClean="0"/>
              <a:t/>
            </a:r>
            <a:br>
              <a:rPr lang="it-IT" sz="4400" dirty="0" smtClean="0"/>
            </a:br>
            <a:r>
              <a:rPr lang="it-IT" sz="3200" dirty="0" smtClean="0"/>
              <a:t>(</a:t>
            </a:r>
            <a:r>
              <a:rPr lang="it-IT" sz="3200" dirty="0" err="1" smtClean="0"/>
              <a:t>Logistic</a:t>
            </a:r>
            <a:r>
              <a:rPr lang="it-IT" sz="3200" dirty="0"/>
              <a:t> M</a:t>
            </a:r>
            <a:r>
              <a:rPr lang="it-IT" sz="3200" dirty="0" smtClean="0"/>
              <a:t>anagement </a:t>
            </a:r>
            <a:r>
              <a:rPr lang="it-IT" sz="3200" dirty="0"/>
              <a:t>I</a:t>
            </a:r>
            <a:r>
              <a:rPr lang="it-IT" sz="3200" dirty="0" smtClean="0"/>
              <a:t>nformation </a:t>
            </a:r>
            <a:r>
              <a:rPr lang="it-IT" sz="3200" dirty="0"/>
              <a:t>S</a:t>
            </a:r>
            <a:r>
              <a:rPr lang="it-IT" sz="3200" dirty="0" smtClean="0"/>
              <a:t>ervices)</a:t>
            </a:r>
            <a:endParaRPr lang="it-IT" sz="32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689434" y="2616102"/>
            <a:ext cx="6485564" cy="400907"/>
          </a:xfrm>
        </p:spPr>
        <p:txBody>
          <a:bodyPr>
            <a:normAutofit fontScale="92500"/>
          </a:bodyPr>
          <a:lstStyle/>
          <a:p>
            <a:pPr algn="ctr"/>
            <a:r>
              <a:rPr lang="it-IT" sz="2400" b="1" dirty="0" smtClean="0"/>
              <a:t>Codice identificativo di progetto: PON 03PE_00159_5</a:t>
            </a:r>
            <a:endParaRPr lang="it-IT" sz="24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97421" y="382283"/>
            <a:ext cx="10559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/>
              <a:t>Esperti in servizi di gestione dell’informazione logistica  </a:t>
            </a:r>
            <a:endParaRPr lang="it-IT" sz="3600" b="1" dirty="0"/>
          </a:p>
        </p:txBody>
      </p:sp>
      <p:grpSp>
        <p:nvGrpSpPr>
          <p:cNvPr id="11" name="Gruppo 10"/>
          <p:cNvGrpSpPr/>
          <p:nvPr/>
        </p:nvGrpSpPr>
        <p:grpSpPr>
          <a:xfrm>
            <a:off x="204310" y="5732355"/>
            <a:ext cx="11874036" cy="1066231"/>
            <a:chOff x="204310" y="307951"/>
            <a:chExt cx="11874036" cy="1066231"/>
          </a:xfrm>
        </p:grpSpPr>
        <p:pic>
          <p:nvPicPr>
            <p:cNvPr id="6" name="Immagine 5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4310" y="321394"/>
              <a:ext cx="1856969" cy="1052788"/>
            </a:xfrm>
            <a:prstGeom prst="rect">
              <a:avLst/>
            </a:prstGeom>
            <a:noFill/>
          </p:spPr>
        </p:pic>
        <p:pic>
          <p:nvPicPr>
            <p:cNvPr id="7" name="Immagine 6" descr="PAC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2927" y="422570"/>
              <a:ext cx="1694274" cy="657145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8" name="Immagine 7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55867" y="307951"/>
              <a:ext cx="1832757" cy="813092"/>
            </a:xfrm>
            <a:prstGeom prst="rect">
              <a:avLst/>
            </a:prstGeom>
            <a:noFill/>
          </p:spPr>
        </p:pic>
        <p:pic>
          <p:nvPicPr>
            <p:cNvPr id="9" name="Immagine 8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8465" y="425067"/>
              <a:ext cx="1751098" cy="747635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10" name="Immagine 9" descr="Ministro per la Coesione Territoriale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2705" y="422571"/>
              <a:ext cx="3285641" cy="4464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CasellaDiTesto 3"/>
          <p:cNvSpPr txBox="1"/>
          <p:nvPr/>
        </p:nvSpPr>
        <p:spPr>
          <a:xfrm>
            <a:off x="1379352" y="3869410"/>
            <a:ext cx="8653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Report sull’attività di stage per il progetto </a:t>
            </a:r>
            <a:r>
              <a:rPr lang="it-IT" sz="3200" b="1" dirty="0" err="1" smtClean="0"/>
              <a:t>Lims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11846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64836" y="36165"/>
            <a:ext cx="5884034" cy="62986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 smtClean="0"/>
              <a:t>Curriculum Vitae</a:t>
            </a:r>
            <a:endParaRPr lang="it-IT" sz="4000" b="1" dirty="0"/>
          </a:p>
        </p:txBody>
      </p:sp>
      <p:pic>
        <p:nvPicPr>
          <p:cNvPr id="10" name="Segnaposto immagine 9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605" b="4605"/>
          <a:stretch>
            <a:fillRect/>
          </a:stretch>
        </p:blipFill>
        <p:spPr>
          <a:xfrm>
            <a:off x="9171166" y="1218747"/>
            <a:ext cx="2740037" cy="2163558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type="body" sz="half" idx="2"/>
          </p:nvPr>
        </p:nvSpPr>
        <p:spPr>
          <a:xfrm>
            <a:off x="339922" y="666034"/>
            <a:ext cx="11297479" cy="528264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 smtClean="0"/>
              <a:t>Lucia </a:t>
            </a:r>
            <a:r>
              <a:rPr lang="it-IT" sz="2000" b="1" dirty="0" err="1" smtClean="0"/>
              <a:t>Ciciarelli</a:t>
            </a:r>
            <a:r>
              <a:rPr lang="it-IT" sz="2000" dirty="0" smtClean="0"/>
              <a:t> nata ad Avezzano (AQ) il 24/05/1981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sz="2000" b="1" dirty="0" smtClean="0"/>
              <a:t>Titolo di studio: </a:t>
            </a:r>
            <a:r>
              <a:rPr lang="it-IT" sz="2000" dirty="0" smtClean="0"/>
              <a:t>Laurea in Ingegneria dei Trasporti Università Sapienza di Roma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2000" b="1" dirty="0" smtClean="0"/>
              <a:t>Principali materie/abilità professionali: </a:t>
            </a:r>
            <a:r>
              <a:rPr lang="it-IT" sz="2000" dirty="0" smtClean="0"/>
              <a:t>conoscenze avanzate delle tecniche</a:t>
            </a:r>
          </a:p>
          <a:p>
            <a:pPr marL="357188" indent="-357188">
              <a:spcBef>
                <a:spcPts val="0"/>
              </a:spcBef>
            </a:pPr>
            <a:r>
              <a:rPr lang="it-IT" sz="2000" dirty="0" smtClean="0"/>
              <a:t>     	di progettazione dei </a:t>
            </a:r>
            <a:r>
              <a:rPr lang="it-IT" sz="2000" dirty="0"/>
              <a:t>sistemi di trasporto, della gestione della </a:t>
            </a:r>
            <a:r>
              <a:rPr lang="it-IT" sz="2000" dirty="0" smtClean="0"/>
              <a:t>movimentazione</a:t>
            </a:r>
          </a:p>
          <a:p>
            <a:pPr marL="357188" indent="-357188">
              <a:spcBef>
                <a:spcPts val="0"/>
              </a:spcBef>
            </a:pPr>
            <a:r>
              <a:rPr lang="it-IT" sz="2000" dirty="0" smtClean="0"/>
              <a:t>     	dei </a:t>
            </a:r>
            <a:r>
              <a:rPr lang="it-IT" sz="2000" dirty="0"/>
              <a:t>flussi nelle infrastrutture/impianti logistici, delle tecniche di </a:t>
            </a:r>
            <a:r>
              <a:rPr lang="it-IT" sz="2000" dirty="0" smtClean="0"/>
              <a:t>sviluppo</a:t>
            </a:r>
          </a:p>
          <a:p>
            <a:pPr marL="357188" indent="-357188">
              <a:spcBef>
                <a:spcPts val="0"/>
              </a:spcBef>
            </a:pPr>
            <a:r>
              <a:rPr lang="it-IT" sz="2000" dirty="0" smtClean="0"/>
              <a:t>     	dei </a:t>
            </a:r>
            <a:r>
              <a:rPr lang="it-IT" sz="2000" dirty="0"/>
              <a:t>processi nelle infrastrutture logistiche </a:t>
            </a:r>
            <a:r>
              <a:rPr lang="it-IT" sz="2000" dirty="0" smtClean="0"/>
              <a:t>integrate; conoscenze delle</a:t>
            </a:r>
          </a:p>
          <a:p>
            <a:pPr marL="357188" indent="-357188">
              <a:spcBef>
                <a:spcPts val="0"/>
              </a:spcBef>
            </a:pPr>
            <a:r>
              <a:rPr lang="it-IT" sz="2000" dirty="0" smtClean="0"/>
              <a:t>   	tecniche avanzate </a:t>
            </a:r>
            <a:r>
              <a:rPr lang="it-IT" sz="2000" dirty="0"/>
              <a:t>di comunicazione, team building, </a:t>
            </a:r>
            <a:r>
              <a:rPr lang="it-IT" sz="2000" dirty="0" err="1"/>
              <a:t>project</a:t>
            </a:r>
            <a:r>
              <a:rPr lang="it-IT" sz="2000" dirty="0"/>
              <a:t> management; </a:t>
            </a:r>
            <a:endParaRPr lang="it-IT" sz="2000" dirty="0" smtClean="0"/>
          </a:p>
          <a:p>
            <a:pPr marL="357188" indent="-357188">
              <a:spcBef>
                <a:spcPts val="0"/>
              </a:spcBef>
            </a:pPr>
            <a:r>
              <a:rPr lang="it-IT" sz="2000" dirty="0"/>
              <a:t>	</a:t>
            </a:r>
            <a:r>
              <a:rPr lang="it-IT" sz="2000" dirty="0" smtClean="0"/>
              <a:t>conoscenze </a:t>
            </a:r>
            <a:r>
              <a:rPr lang="it-IT" sz="2000" dirty="0"/>
              <a:t>di base </a:t>
            </a:r>
            <a:r>
              <a:rPr lang="it-IT" sz="2000" dirty="0" smtClean="0"/>
              <a:t>relative ai finanziamenti </a:t>
            </a:r>
            <a:r>
              <a:rPr lang="it-IT" sz="2000" dirty="0"/>
              <a:t>ed alla relativa progettazione e </a:t>
            </a:r>
            <a:endParaRPr lang="it-IT" sz="2000" dirty="0" smtClean="0"/>
          </a:p>
          <a:p>
            <a:pPr marL="357188" indent="-357188">
              <a:spcBef>
                <a:spcPts val="0"/>
              </a:spcBef>
            </a:pPr>
            <a:r>
              <a:rPr lang="it-IT" sz="2000" dirty="0"/>
              <a:t>	</a:t>
            </a:r>
            <a:r>
              <a:rPr lang="it-IT" sz="2000" dirty="0" smtClean="0"/>
              <a:t>rendicontazione </a:t>
            </a:r>
            <a:r>
              <a:rPr lang="it-IT" sz="2000" dirty="0"/>
              <a:t>in campo nazionale e comunitario; </a:t>
            </a:r>
            <a:endParaRPr lang="it-IT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 smtClean="0"/>
              <a:t>Esperienza lavorativa: </a:t>
            </a:r>
            <a:r>
              <a:rPr lang="it-IT" sz="2000" dirty="0" smtClean="0"/>
              <a:t>dal 2007 ad oggi svolge l’attività di libero professionista nel campo dell’ingegneria dei sistemi di trasporto passeggeri e merci.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 smtClean="0"/>
              <a:t>Capacità e competenze tecniche: </a:t>
            </a:r>
            <a:r>
              <a:rPr lang="it-IT" sz="2000" dirty="0"/>
              <a:t>buona conoscenza del sistema operativo Windows, dei software del pacchetto di Microsoft Office (Word, Excel, Access, </a:t>
            </a:r>
            <a:r>
              <a:rPr lang="it-IT" sz="2000" dirty="0" err="1"/>
              <a:t>Power</a:t>
            </a:r>
            <a:r>
              <a:rPr lang="it-IT" sz="2000" dirty="0"/>
              <a:t> </a:t>
            </a:r>
            <a:r>
              <a:rPr lang="it-IT" sz="2000" dirty="0" smtClean="0"/>
              <a:t>Point ecc.), </a:t>
            </a:r>
            <a:r>
              <a:rPr lang="it-IT" sz="2000" dirty="0"/>
              <a:t>del software trasportistico </a:t>
            </a:r>
            <a:r>
              <a:rPr lang="it-IT" sz="2000" dirty="0" err="1"/>
              <a:t>Transcad</a:t>
            </a:r>
            <a:r>
              <a:rPr lang="it-IT" sz="2000" dirty="0"/>
              <a:t> e dei </a:t>
            </a:r>
            <a:r>
              <a:rPr lang="it-IT" sz="2000" dirty="0" smtClean="0"/>
              <a:t>browser.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 smtClean="0"/>
              <a:t>Lingue:</a:t>
            </a:r>
            <a:r>
              <a:rPr lang="it-IT" sz="2000" dirty="0" smtClean="0"/>
              <a:t> Italiano (lingua madre), Inglese (buono), Francese (base). </a:t>
            </a:r>
          </a:p>
          <a:p>
            <a:endParaRPr lang="it-IT" sz="20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9287360" y="182859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7" name="Gruppo 6"/>
          <p:cNvGrpSpPr/>
          <p:nvPr/>
        </p:nvGrpSpPr>
        <p:grpSpPr>
          <a:xfrm>
            <a:off x="204310" y="5837695"/>
            <a:ext cx="11874036" cy="955725"/>
            <a:chOff x="204310" y="307951"/>
            <a:chExt cx="11874036" cy="1066231"/>
          </a:xfrm>
        </p:grpSpPr>
        <p:pic>
          <p:nvPicPr>
            <p:cNvPr id="8" name="Immagine 7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4310" y="321394"/>
              <a:ext cx="1856969" cy="1052788"/>
            </a:xfrm>
            <a:prstGeom prst="rect">
              <a:avLst/>
            </a:prstGeom>
            <a:noFill/>
          </p:spPr>
        </p:pic>
        <p:pic>
          <p:nvPicPr>
            <p:cNvPr id="9" name="Immagine 8" descr="PAC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2927" y="422570"/>
              <a:ext cx="1694274" cy="657145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11" name="Immagine 10"/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55867" y="307951"/>
              <a:ext cx="1832757" cy="813092"/>
            </a:xfrm>
            <a:prstGeom prst="rect">
              <a:avLst/>
            </a:prstGeom>
            <a:noFill/>
          </p:spPr>
        </p:pic>
        <p:pic>
          <p:nvPicPr>
            <p:cNvPr id="12" name="Immagine 11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8465" y="425067"/>
              <a:ext cx="1751098" cy="747635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13" name="Immagine 12" descr="Ministro per la Coesione Territoriale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2705" y="422571"/>
              <a:ext cx="3285641" cy="44646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21582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661" y="1"/>
            <a:ext cx="11829081" cy="811088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 smtClean="0"/>
              <a:t>Attività di stage presso SNAM (Società </a:t>
            </a:r>
            <a:r>
              <a:rPr lang="it-IT" sz="3200" b="1" dirty="0"/>
              <a:t>N</a:t>
            </a:r>
            <a:r>
              <a:rPr lang="it-IT" sz="3200" b="1" dirty="0" smtClean="0"/>
              <a:t>azionale </a:t>
            </a:r>
            <a:r>
              <a:rPr lang="it-IT" sz="3200" b="1" dirty="0"/>
              <a:t>A</a:t>
            </a:r>
            <a:r>
              <a:rPr lang="it-IT" sz="3200" b="1" dirty="0" smtClean="0"/>
              <a:t>vvisatore </a:t>
            </a:r>
            <a:r>
              <a:rPr lang="it-IT" sz="3200" b="1" dirty="0"/>
              <a:t>M</a:t>
            </a:r>
            <a:r>
              <a:rPr lang="it-IT" sz="3200" b="1" dirty="0" smtClean="0"/>
              <a:t>arittimo)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5097" y="888569"/>
            <a:ext cx="11101953" cy="5259095"/>
          </a:xfrm>
        </p:spPr>
        <p:txBody>
          <a:bodyPr>
            <a:normAutofit/>
          </a:bodyPr>
          <a:lstStyle/>
          <a:p>
            <a:r>
              <a:rPr lang="it-IT" sz="2400" dirty="0" smtClean="0"/>
              <a:t>Ciclo import: studio di tutte le pratiche doganali relative, del sistema AIDA, analisi dello stato doganale dei container nei depositi del terminal e delle fasi di trasporto e stoccaggio delle merci containerizzate con relativa progettazione e simulazione nella piattaforma LIMS;</a:t>
            </a:r>
          </a:p>
          <a:p>
            <a:r>
              <a:rPr lang="it-IT" sz="2400" dirty="0" smtClean="0"/>
              <a:t>Ciclo export: studio dei terminal di Napoli, Bari e Salerno Auto </a:t>
            </a:r>
            <a:r>
              <a:rPr lang="it-IT" sz="2400" dirty="0"/>
              <a:t>T</a:t>
            </a:r>
            <a:r>
              <a:rPr lang="it-IT" sz="2400" dirty="0" smtClean="0"/>
              <a:t>erminal per trovare soluzioni in grado di poter snellire il processo di export, soprattutto nella fase di accesso al gate; progettazione delle interfacce del processo export nel programma della </a:t>
            </a:r>
            <a:r>
              <a:rPr lang="it-IT" sz="2400" dirty="0"/>
              <a:t>piattaforma </a:t>
            </a:r>
            <a:r>
              <a:rPr lang="it-IT" sz="2400" dirty="0" smtClean="0"/>
              <a:t>LIMS;</a:t>
            </a:r>
          </a:p>
          <a:p>
            <a:r>
              <a:rPr lang="it-IT" sz="2400" dirty="0" smtClean="0"/>
              <a:t>Pesatura container: studio della normativa </a:t>
            </a:r>
            <a:r>
              <a:rPr lang="it-IT" sz="2400" dirty="0" err="1" smtClean="0"/>
              <a:t>Solas</a:t>
            </a:r>
            <a:r>
              <a:rPr lang="it-IT" sz="2400" dirty="0" smtClean="0"/>
              <a:t>, delle linee guida emanate dall’UE e ricerca di soluzioni veloci ed efficaci per la pesatura al terminal;</a:t>
            </a:r>
          </a:p>
          <a:p>
            <a:r>
              <a:rPr lang="it-IT" sz="2400" smtClean="0"/>
              <a:t>Avvisatore Marittimo</a:t>
            </a:r>
            <a:r>
              <a:rPr lang="it-IT" sz="2400" dirty="0" smtClean="0"/>
              <a:t>: studio, progettazione, simulazione, istallazione e collaudo della piattaforma LIMS nella sede SNAM di Brindisi;</a:t>
            </a:r>
            <a:endParaRPr lang="it-IT" sz="24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9137542" y="151862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6" name="Gruppo 5"/>
          <p:cNvGrpSpPr/>
          <p:nvPr/>
        </p:nvGrpSpPr>
        <p:grpSpPr>
          <a:xfrm>
            <a:off x="204310" y="5763351"/>
            <a:ext cx="11874036" cy="1066231"/>
            <a:chOff x="204310" y="307951"/>
            <a:chExt cx="11874036" cy="1066231"/>
          </a:xfrm>
        </p:grpSpPr>
        <p:pic>
          <p:nvPicPr>
            <p:cNvPr id="7" name="Immagine 6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4310" y="321394"/>
              <a:ext cx="1856969" cy="1052788"/>
            </a:xfrm>
            <a:prstGeom prst="rect">
              <a:avLst/>
            </a:prstGeom>
            <a:noFill/>
          </p:spPr>
        </p:pic>
        <p:pic>
          <p:nvPicPr>
            <p:cNvPr id="8" name="Immagine 7" descr="PAC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2927" y="422570"/>
              <a:ext cx="1694274" cy="657145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9" name="Immagine 8"/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55867" y="307951"/>
              <a:ext cx="1832757" cy="813092"/>
            </a:xfrm>
            <a:prstGeom prst="rect">
              <a:avLst/>
            </a:prstGeom>
            <a:noFill/>
          </p:spPr>
        </p:pic>
        <p:pic>
          <p:nvPicPr>
            <p:cNvPr id="10" name="Immagine 9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8465" y="425067"/>
              <a:ext cx="1751098" cy="747635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11" name="Immagine 10" descr="Ministro per la Coesione Territoriale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2705" y="422571"/>
              <a:ext cx="3285641" cy="44646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6840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85737" y="-1661"/>
            <a:ext cx="12644438" cy="797726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 smtClean="0"/>
              <a:t>Attività di stage presso il DICEA Università Federico II di Napoli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2901" y="899387"/>
            <a:ext cx="11249832" cy="5271894"/>
          </a:xfrm>
        </p:spPr>
        <p:txBody>
          <a:bodyPr>
            <a:normAutofit/>
          </a:bodyPr>
          <a:lstStyle/>
          <a:p>
            <a:r>
              <a:rPr lang="it-IT" sz="2400" dirty="0" smtClean="0"/>
              <a:t>Studio del Piano Strategico Nazionale della Portualità e della Logistica e in </a:t>
            </a:r>
            <a:r>
              <a:rPr lang="it-IT" sz="2400" dirty="0"/>
              <a:t>special modo </a:t>
            </a:r>
            <a:r>
              <a:rPr lang="it-IT" sz="2400" dirty="0" smtClean="0"/>
              <a:t>dei finanziamenti in esso previsti per </a:t>
            </a:r>
            <a:r>
              <a:rPr lang="it-IT" sz="2400" dirty="0"/>
              <a:t>progetti di ampliamento </a:t>
            </a:r>
            <a:r>
              <a:rPr lang="it-IT" sz="2400" dirty="0" smtClean="0"/>
              <a:t>e modernizzazione delle </a:t>
            </a:r>
            <a:r>
              <a:rPr lang="it-IT" sz="2400" dirty="0"/>
              <a:t>infrastrutture stradali ferroviarie e portuali;</a:t>
            </a:r>
            <a:endParaRPr lang="it-IT" sz="2400" dirty="0" smtClean="0"/>
          </a:p>
          <a:p>
            <a:r>
              <a:rPr lang="it-IT" sz="2400" dirty="0" smtClean="0"/>
              <a:t>Attività di ricerca sui Port </a:t>
            </a:r>
            <a:r>
              <a:rPr lang="it-IT" sz="2400" dirty="0" err="1" smtClean="0"/>
              <a:t>Comunity</a:t>
            </a:r>
            <a:r>
              <a:rPr lang="it-IT" sz="2400" dirty="0" smtClean="0"/>
              <a:t> Systems italiani europei e mondiali, e in maggior dettaglio sul PCS di Rotterdam (</a:t>
            </a:r>
            <a:r>
              <a:rPr lang="it-IT" sz="2400" dirty="0" err="1" smtClean="0"/>
              <a:t>Portbase</a:t>
            </a:r>
            <a:r>
              <a:rPr lang="it-IT" sz="2400" dirty="0" smtClean="0"/>
              <a:t>);</a:t>
            </a:r>
          </a:p>
          <a:p>
            <a:r>
              <a:rPr lang="it-IT" sz="2400" dirty="0" smtClean="0"/>
              <a:t>Studio dei traffici container e Ro-Ro nei porti italiani;</a:t>
            </a:r>
          </a:p>
          <a:p>
            <a:r>
              <a:rPr lang="it-IT" sz="2400" dirty="0" smtClean="0"/>
              <a:t>Ampliamento e aggiornamento del grafo rappresentante la rete stradale e ferroviaria italiana;</a:t>
            </a:r>
          </a:p>
          <a:p>
            <a:r>
              <a:rPr lang="it-IT" sz="2400" dirty="0" smtClean="0"/>
              <a:t>Studio delle criticità e delle esternalità all’interno dei porti italiani (gestione del traffico, problematiche di connessione ai nodi logistici, comunicazione tra gli </a:t>
            </a:r>
            <a:r>
              <a:rPr lang="it-IT" sz="2400" dirty="0" err="1" smtClean="0"/>
              <a:t>stakeholders</a:t>
            </a:r>
            <a:r>
              <a:rPr lang="it-IT" sz="2400" dirty="0" smtClean="0"/>
              <a:t>);</a:t>
            </a:r>
          </a:p>
          <a:p>
            <a:r>
              <a:rPr lang="it-IT" sz="2400" dirty="0" smtClean="0"/>
              <a:t>Studio e applicazione di modelli matematici per la simulazione della domanda di trasporto merci;</a:t>
            </a:r>
            <a:endParaRPr lang="it-IT" sz="24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9297690" y="5782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6" name="Gruppo 5"/>
          <p:cNvGrpSpPr/>
          <p:nvPr/>
        </p:nvGrpSpPr>
        <p:grpSpPr>
          <a:xfrm>
            <a:off x="204310" y="5742687"/>
            <a:ext cx="11874036" cy="1066231"/>
            <a:chOff x="204310" y="307951"/>
            <a:chExt cx="11874036" cy="1066231"/>
          </a:xfrm>
        </p:grpSpPr>
        <p:pic>
          <p:nvPicPr>
            <p:cNvPr id="7" name="Immagine 6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4310" y="321394"/>
              <a:ext cx="1856969" cy="1052788"/>
            </a:xfrm>
            <a:prstGeom prst="rect">
              <a:avLst/>
            </a:prstGeom>
            <a:noFill/>
          </p:spPr>
        </p:pic>
        <p:pic>
          <p:nvPicPr>
            <p:cNvPr id="8" name="Immagine 7" descr="PAC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2927" y="422570"/>
              <a:ext cx="1694274" cy="657145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9" name="Immagine 8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55867" y="307951"/>
              <a:ext cx="1832757" cy="813092"/>
            </a:xfrm>
            <a:prstGeom prst="rect">
              <a:avLst/>
            </a:prstGeom>
            <a:noFill/>
          </p:spPr>
        </p:pic>
        <p:pic>
          <p:nvPicPr>
            <p:cNvPr id="10" name="Immagine 9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8465" y="425067"/>
              <a:ext cx="1751098" cy="747635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11" name="Immagine 10" descr="Ministro per la Coesione Territoriale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2705" y="422571"/>
              <a:ext cx="3285641" cy="44646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3064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341</Words>
  <Application>Microsoft Office PowerPoint</Application>
  <PresentationFormat>Widescreen</PresentationFormat>
  <Paragraphs>33</Paragraphs>
  <Slides>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LIMS  (Logistic Management Information Services)</vt:lpstr>
      <vt:lpstr>Curriculum Vitae</vt:lpstr>
      <vt:lpstr>Attività di stage presso SNAM (Società Nazionale Avvisatore Marittimo)</vt:lpstr>
      <vt:lpstr>Attività di stage presso il DICEA Università Federico II di Napoli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LIMS  (Logistic management information services)</dc:title>
  <dc:creator>Lucia</dc:creator>
  <cp:lastModifiedBy>CeRICT scrl</cp:lastModifiedBy>
  <cp:revision>33</cp:revision>
  <dcterms:created xsi:type="dcterms:W3CDTF">2016-10-18T16:17:01Z</dcterms:created>
  <dcterms:modified xsi:type="dcterms:W3CDTF">2016-10-20T08:24:04Z</dcterms:modified>
</cp:coreProperties>
</file>