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7F49D355-16BD-4E45-BD9A-5EA878CF7CBD}" type="datetimeFigureOut">
              <a:rPr lang="it-IT" smtClean="0"/>
              <a:t>21/10/2016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E7A41E1B-4F70-4964-A407-84C68BE8251C}" type="slidenum">
              <a:rPr lang="it-IT" smtClean="0"/>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F49D355-16BD-4E45-BD9A-5EA878CF7CBD}" type="datetimeFigureOut">
              <a:rPr lang="it-IT" smtClean="0"/>
              <a:t>21/10/2016</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7A41E1B-4F70-4964-A407-84C68BE8251C}" type="slidenum">
              <a:rPr lang="it-IT" smtClean="0"/>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o 6"/>
          <p:cNvGrpSpPr/>
          <p:nvPr/>
        </p:nvGrpSpPr>
        <p:grpSpPr>
          <a:xfrm>
            <a:off x="323528" y="56818"/>
            <a:ext cx="8640960" cy="1200334"/>
            <a:chOff x="323528" y="56818"/>
            <a:chExt cx="8640960" cy="1200334"/>
          </a:xfrm>
        </p:grpSpPr>
        <p:pic>
          <p:nvPicPr>
            <p:cNvPr id="1031" name="Immagine 14"/>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5936" y="476672"/>
              <a:ext cx="1247775" cy="6000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Immagine 16"/>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528" y="404664"/>
              <a:ext cx="1285875" cy="852488"/>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magine 7" descr="P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663" y="620688"/>
              <a:ext cx="1016000" cy="3714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Immagin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78140" y="500286"/>
              <a:ext cx="1054100" cy="5524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Immagine 8" descr="Ministro per la Coesione Territoriale"/>
            <p:cNvPicPr>
              <a:picLocks noChangeAspect="1" noChangeArrowheads="1"/>
            </p:cNvPicPr>
            <p:nvPr/>
          </p:nvPicPr>
          <p:blipFill>
            <a:blip r:embed="rId6">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221413" y="613445"/>
              <a:ext cx="1743075" cy="2952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8"/>
            <p:cNvSpPr>
              <a:spLocks noChangeArrowheads="1"/>
            </p:cNvSpPr>
            <p:nvPr/>
          </p:nvSpPr>
          <p:spPr bwMode="auto">
            <a:xfrm>
              <a:off x="533074" y="56818"/>
              <a:ext cx="80778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Avviso n. 713/Ric. del 29/10/2010 - Titolo III - "Creazione di nuovi Distretti e/o nuove Aggregazioni Pubblico - Private "</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Intervento di formazione PON03PE_00159_5</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5" name="Rectangle 9"/>
          <p:cNvSpPr>
            <a:spLocks noChangeArrowheads="1"/>
          </p:cNvSpPr>
          <p:nvPr/>
        </p:nvSpPr>
        <p:spPr bwMode="auto">
          <a:xfrm>
            <a:off x="0" y="2151147"/>
            <a:ext cx="91440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dirty="0" smtClean="0">
                <a:ln>
                  <a:noFill/>
                </a:ln>
                <a:solidFill>
                  <a:schemeClr val="tx1"/>
                </a:solidFill>
                <a:effectLst/>
                <a:latin typeface="Arial" pitchFamily="34" charset="0"/>
                <a:cs typeface="Arial" pitchFamily="34" charset="0"/>
              </a:rPr>
              <a:t/>
            </a:r>
            <a:br>
              <a:rPr kumimoji="0" lang="it-IT" altLang="it-IT" sz="1800" b="0" i="0" u="none" strike="noStrike" cap="none" normalizeH="0" baseline="0" dirty="0" smtClean="0">
                <a:ln>
                  <a:noFill/>
                </a:ln>
                <a:solidFill>
                  <a:schemeClr val="tx1"/>
                </a:solidFill>
                <a:effectLst/>
                <a:latin typeface="Arial" pitchFamily="34" charset="0"/>
                <a:cs typeface="Arial" pitchFamily="34" charset="0"/>
              </a:rPr>
            </a:b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0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t>
            </a:r>
            <a:r>
              <a:rPr kumimoji="0" lang="it-IT" altLang="it-IT"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Esperti in servizi di gestione dell’informazione logistica”</a:t>
            </a:r>
            <a:r>
              <a:rPr lang="it-IT" altLang="it-IT" sz="2800" dirty="0" smtClean="0">
                <a:latin typeface="Arial" pitchFamily="34" charset="0"/>
                <a:cs typeface="Arial" pitchFamily="34" charset="0"/>
              </a:rPr>
              <a:t> </a:t>
            </a:r>
            <a:r>
              <a:rPr kumimoji="0" lang="it-IT" altLang="it-IT" sz="28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LIMS</a:t>
            </a:r>
            <a:endParaRPr kumimoji="0" lang="it-IT" alt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(Codice identificativo progetto: PON03PE_00159_5)</a:t>
            </a:r>
            <a:endParaRPr kumimoji="0" lang="it-IT" altLang="it-IT"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95411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o 3"/>
          <p:cNvGrpSpPr/>
          <p:nvPr/>
        </p:nvGrpSpPr>
        <p:grpSpPr>
          <a:xfrm>
            <a:off x="323528" y="-27384"/>
            <a:ext cx="8640960" cy="1200334"/>
            <a:chOff x="323528" y="56818"/>
            <a:chExt cx="8640960" cy="1200334"/>
          </a:xfrm>
        </p:grpSpPr>
        <p:pic>
          <p:nvPicPr>
            <p:cNvPr id="5" name="Immagine 14"/>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5936" y="476672"/>
              <a:ext cx="1247775" cy="600075"/>
            </a:xfrm>
            <a:prstGeom prst="rect">
              <a:avLst/>
            </a:prstGeom>
            <a:noFill/>
            <a:extLst>
              <a:ext uri="{909E8E84-426E-40DD-AFC4-6F175D3DCCD1}">
                <a14:hiddenFill xmlns:a14="http://schemas.microsoft.com/office/drawing/2010/main">
                  <a:solidFill>
                    <a:srgbClr val="FFFFFF"/>
                  </a:solidFill>
                </a14:hiddenFill>
              </a:ext>
            </a:extLst>
          </p:spPr>
        </p:pic>
        <p:pic>
          <p:nvPicPr>
            <p:cNvPr id="6" name="Immagine 16"/>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528" y="404664"/>
              <a:ext cx="1285875" cy="852488"/>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7" descr="P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663" y="620688"/>
              <a:ext cx="1016000" cy="371475"/>
            </a:xfrm>
            <a:prstGeom prst="rect">
              <a:avLst/>
            </a:prstGeom>
            <a:noFill/>
            <a:extLst>
              <a:ext uri="{909E8E84-426E-40DD-AFC4-6F175D3DCCD1}">
                <a14:hiddenFill xmlns:a14="http://schemas.microsoft.com/office/drawing/2010/main">
                  <a:solidFill>
                    <a:srgbClr val="FFFFFF"/>
                  </a:solidFill>
                </a14:hiddenFill>
              </a:ext>
            </a:extLst>
          </p:spPr>
        </p:pic>
        <p:pic>
          <p:nvPicPr>
            <p:cNvPr id="8" name="Immagin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78140" y="500286"/>
              <a:ext cx="1054100" cy="552450"/>
            </a:xfrm>
            <a:prstGeom prst="rect">
              <a:avLst/>
            </a:prstGeom>
            <a:noFill/>
            <a:extLst>
              <a:ext uri="{909E8E84-426E-40DD-AFC4-6F175D3DCCD1}">
                <a14:hiddenFill xmlns:a14="http://schemas.microsoft.com/office/drawing/2010/main">
                  <a:solidFill>
                    <a:srgbClr val="FFFFFF"/>
                  </a:solidFill>
                </a14:hiddenFill>
              </a:ext>
            </a:extLst>
          </p:spPr>
        </p:pic>
        <p:pic>
          <p:nvPicPr>
            <p:cNvPr id="9" name="Immagine 8" descr="Ministro per la Coesione Territoriale"/>
            <p:cNvPicPr>
              <a:picLocks noChangeAspect="1" noChangeArrowheads="1"/>
            </p:cNvPicPr>
            <p:nvPr/>
          </p:nvPicPr>
          <p:blipFill>
            <a:blip r:embed="rId6">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221413" y="613445"/>
              <a:ext cx="1743075" cy="295275"/>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8"/>
            <p:cNvSpPr>
              <a:spLocks noChangeArrowheads="1"/>
            </p:cNvSpPr>
            <p:nvPr/>
          </p:nvSpPr>
          <p:spPr bwMode="auto">
            <a:xfrm>
              <a:off x="533074" y="56818"/>
              <a:ext cx="80778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Avviso n. 713/Ric. del 29/10/2010 - Titolo III - "Creazione di nuovi Distretti e/o nuove Aggregazioni Pubblico - Private "</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Intervento di formazione PON03PE_00159_5</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2" name="CasellaDiTesto 11"/>
          <p:cNvSpPr txBox="1"/>
          <p:nvPr/>
        </p:nvSpPr>
        <p:spPr>
          <a:xfrm>
            <a:off x="2267744" y="1556792"/>
            <a:ext cx="6588732" cy="369332"/>
          </a:xfrm>
          <a:prstGeom prst="rect">
            <a:avLst/>
          </a:prstGeom>
          <a:noFill/>
        </p:spPr>
        <p:txBody>
          <a:bodyPr wrap="square" rtlCol="0">
            <a:spAutoFit/>
          </a:bodyPr>
          <a:lstStyle/>
          <a:p>
            <a:r>
              <a:rPr lang="it-IT" b="1" dirty="0" smtClean="0">
                <a:latin typeface="Times New Roman" panose="02020603050405020304" pitchFamily="18" charset="0"/>
                <a:cs typeface="Times New Roman" panose="02020603050405020304" pitchFamily="18" charset="0"/>
              </a:rPr>
              <a:t>Raia Roberta </a:t>
            </a:r>
            <a:r>
              <a:rPr lang="it-IT" dirty="0" smtClean="0">
                <a:latin typeface="Times New Roman" panose="02020603050405020304" pitchFamily="18" charset="0"/>
                <a:cs typeface="Times New Roman" panose="02020603050405020304" pitchFamily="18" charset="0"/>
              </a:rPr>
              <a:t> nata a San Felice a Cancello (CE) il 15/08/1987</a:t>
            </a:r>
            <a:r>
              <a:rPr lang="it-IT" b="1" dirty="0" smtClean="0">
                <a:latin typeface="Times New Roman" panose="02020603050405020304" pitchFamily="18" charset="0"/>
                <a:cs typeface="Times New Roman" panose="02020603050405020304" pitchFamily="18" charset="0"/>
              </a:rPr>
              <a:t> </a:t>
            </a:r>
            <a:endParaRPr lang="it-IT" b="1" dirty="0">
              <a:latin typeface="Times New Roman" panose="02020603050405020304" pitchFamily="18" charset="0"/>
              <a:cs typeface="Times New Roman" panose="02020603050405020304" pitchFamily="18" charset="0"/>
            </a:endParaRPr>
          </a:p>
        </p:txBody>
      </p:sp>
      <p:pic>
        <p:nvPicPr>
          <p:cNvPr id="13" name="Picture 10" descr="C:\Users\Roby\Pictures\robycv.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2048" y="1340768"/>
            <a:ext cx="1157040" cy="1871454"/>
          </a:xfrm>
          <a:prstGeom prst="rect">
            <a:avLst/>
          </a:prstGeom>
          <a:noFill/>
          <a:extLst>
            <a:ext uri="{909E8E84-426E-40DD-AFC4-6F175D3DCCD1}">
              <a14:hiddenFill xmlns:a14="http://schemas.microsoft.com/office/drawing/2010/main">
                <a:solidFill>
                  <a:srgbClr val="FFFFFF"/>
                </a:solidFill>
              </a14:hiddenFill>
            </a:ext>
          </a:extLst>
        </p:spPr>
      </p:pic>
      <p:sp>
        <p:nvSpPr>
          <p:cNvPr id="15" name="CasellaDiTesto 14"/>
          <p:cNvSpPr txBox="1"/>
          <p:nvPr/>
        </p:nvSpPr>
        <p:spPr>
          <a:xfrm>
            <a:off x="970110" y="1004553"/>
            <a:ext cx="7778354" cy="461665"/>
          </a:xfrm>
          <a:prstGeom prst="rect">
            <a:avLst/>
          </a:prstGeom>
          <a:noFill/>
        </p:spPr>
        <p:txBody>
          <a:bodyPr wrap="square" rtlCol="0">
            <a:spAutoFit/>
          </a:bodyPr>
          <a:lstStyle/>
          <a:p>
            <a:pPr algn="ctr"/>
            <a:r>
              <a:rPr lang="it-IT" sz="2400" b="1" dirty="0" smtClean="0">
                <a:latin typeface="Times New Roman" panose="02020603050405020304" pitchFamily="18" charset="0"/>
                <a:cs typeface="Times New Roman" panose="02020603050405020304" pitchFamily="18" charset="0"/>
              </a:rPr>
              <a:t>Curriculum Vitae</a:t>
            </a:r>
            <a:endParaRPr lang="it-IT" sz="2400" b="1" dirty="0">
              <a:latin typeface="Times New Roman" panose="02020603050405020304" pitchFamily="18" charset="0"/>
              <a:cs typeface="Times New Roman" panose="02020603050405020304" pitchFamily="18" charset="0"/>
            </a:endParaRPr>
          </a:p>
        </p:txBody>
      </p:sp>
      <p:sp>
        <p:nvSpPr>
          <p:cNvPr id="16" name="CasellaDiTesto 15"/>
          <p:cNvSpPr txBox="1"/>
          <p:nvPr/>
        </p:nvSpPr>
        <p:spPr>
          <a:xfrm>
            <a:off x="2267745" y="2060848"/>
            <a:ext cx="6696744" cy="646331"/>
          </a:xfrm>
          <a:prstGeom prst="rect">
            <a:avLst/>
          </a:prstGeom>
          <a:noFill/>
        </p:spPr>
        <p:txBody>
          <a:bodyPr wrap="square" rtlCol="0">
            <a:spAutoFit/>
          </a:bodyPr>
          <a:lstStyle/>
          <a:p>
            <a:pPr algn="just"/>
            <a:r>
              <a:rPr lang="it-IT" b="1" u="sng" dirty="0" smtClean="0">
                <a:latin typeface="Times New Roman" panose="02020603050405020304" pitchFamily="18" charset="0"/>
                <a:cs typeface="Times New Roman" panose="02020603050405020304" pitchFamily="18" charset="0"/>
              </a:rPr>
              <a:t>Formazione</a:t>
            </a:r>
            <a:r>
              <a:rPr lang="it-IT"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Laurea Magistrale in Ingegneria Gestionale presso  l’Università degli Studi di Napoli  "Federico II" (12/12/2014)</a:t>
            </a:r>
            <a:endParaRPr lang="it-IT" b="1" dirty="0">
              <a:latin typeface="Times New Roman" panose="02020603050405020304" pitchFamily="18" charset="0"/>
              <a:cs typeface="Times New Roman" panose="02020603050405020304" pitchFamily="18" charset="0"/>
            </a:endParaRPr>
          </a:p>
        </p:txBody>
      </p:sp>
      <p:sp>
        <p:nvSpPr>
          <p:cNvPr id="17" name="CasellaDiTesto 16"/>
          <p:cNvSpPr txBox="1"/>
          <p:nvPr/>
        </p:nvSpPr>
        <p:spPr>
          <a:xfrm>
            <a:off x="755577" y="3284984"/>
            <a:ext cx="8208912" cy="923330"/>
          </a:xfrm>
          <a:prstGeom prst="rect">
            <a:avLst/>
          </a:prstGeom>
          <a:noFill/>
        </p:spPr>
        <p:txBody>
          <a:bodyPr wrap="square" rtlCol="0">
            <a:spAutoFit/>
          </a:bodyPr>
          <a:lstStyle/>
          <a:p>
            <a:pPr algn="just"/>
            <a:r>
              <a:rPr lang="it-IT" b="1" u="sng" dirty="0">
                <a:latin typeface="Times New Roman" panose="02020603050405020304" pitchFamily="18" charset="0"/>
                <a:cs typeface="Times New Roman" panose="02020603050405020304" pitchFamily="18" charset="0"/>
              </a:rPr>
              <a:t>Esperienza lavorativa</a:t>
            </a:r>
            <a:r>
              <a:rPr lang="it-IT" b="1" dirty="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da  </a:t>
            </a:r>
            <a:r>
              <a:rPr lang="it-IT" dirty="0">
                <a:latin typeface="Times New Roman" panose="02020603050405020304" pitchFamily="18" charset="0"/>
                <a:cs typeface="Times New Roman" panose="02020603050405020304" pitchFamily="18" charset="0"/>
              </a:rPr>
              <a:t>aprile 2014 a giugno 2014 </a:t>
            </a:r>
            <a:r>
              <a:rPr lang="it-IT" dirty="0" smtClean="0">
                <a:latin typeface="Times New Roman" panose="02020603050405020304" pitchFamily="18" charset="0"/>
                <a:cs typeface="Times New Roman" panose="02020603050405020304" pitchFamily="18" charset="0"/>
              </a:rPr>
              <a:t> collaboratrice </a:t>
            </a:r>
            <a:r>
              <a:rPr lang="it-IT" dirty="0">
                <a:latin typeface="Times New Roman" panose="02020603050405020304" pitchFamily="18" charset="0"/>
                <a:cs typeface="Times New Roman" panose="02020603050405020304" pitchFamily="18" charset="0"/>
              </a:rPr>
              <a:t>part time </a:t>
            </a:r>
            <a:r>
              <a:rPr lang="it-IT" dirty="0" smtClean="0">
                <a:latin typeface="Times New Roman" panose="02020603050405020304" pitchFamily="18" charset="0"/>
                <a:cs typeface="Times New Roman" panose="02020603050405020304" pitchFamily="18" charset="0"/>
              </a:rPr>
              <a:t>presso l’Ufficio Tirocini</a:t>
            </a:r>
            <a:r>
              <a:rPr lang="it-IT"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della Facoltà </a:t>
            </a:r>
            <a:r>
              <a:rPr lang="it-IT" dirty="0">
                <a:latin typeface="Times New Roman" panose="02020603050405020304" pitchFamily="18" charset="0"/>
                <a:cs typeface="Times New Roman" panose="02020603050405020304" pitchFamily="18" charset="0"/>
              </a:rPr>
              <a:t>di Ingegneria; </a:t>
            </a:r>
            <a:r>
              <a:rPr lang="it-IT" dirty="0" smtClean="0">
                <a:latin typeface="Times New Roman" panose="02020603050405020304" pitchFamily="18" charset="0"/>
                <a:cs typeface="Times New Roman" panose="02020603050405020304" pitchFamily="18" charset="0"/>
              </a:rPr>
              <a:t>dal 2010 al 2011 Collaboratrice </a:t>
            </a:r>
            <a:r>
              <a:rPr lang="it-IT" dirty="0">
                <a:latin typeface="Times New Roman" panose="02020603050405020304" pitchFamily="18" charset="0"/>
                <a:cs typeface="Times New Roman" panose="02020603050405020304" pitchFamily="18" charset="0"/>
              </a:rPr>
              <a:t>Mercatini </a:t>
            </a:r>
            <a:r>
              <a:rPr lang="it-IT" dirty="0" smtClean="0">
                <a:latin typeface="Times New Roman" panose="02020603050405020304" pitchFamily="18" charset="0"/>
                <a:cs typeface="Times New Roman" panose="02020603050405020304" pitchFamily="18" charset="0"/>
              </a:rPr>
              <a:t>Coldiretti.</a:t>
            </a:r>
            <a:endParaRPr lang="it-IT" dirty="0">
              <a:latin typeface="Times New Roman" panose="02020603050405020304" pitchFamily="18" charset="0"/>
              <a:cs typeface="Times New Roman" panose="02020603050405020304" pitchFamily="18" charset="0"/>
            </a:endParaRPr>
          </a:p>
        </p:txBody>
      </p:sp>
      <p:sp>
        <p:nvSpPr>
          <p:cNvPr id="18" name="CasellaDiTesto 17"/>
          <p:cNvSpPr txBox="1"/>
          <p:nvPr/>
        </p:nvSpPr>
        <p:spPr>
          <a:xfrm>
            <a:off x="755576" y="4293096"/>
            <a:ext cx="8208913" cy="923330"/>
          </a:xfrm>
          <a:prstGeom prst="rect">
            <a:avLst/>
          </a:prstGeom>
          <a:noFill/>
        </p:spPr>
        <p:txBody>
          <a:bodyPr wrap="square" rtlCol="0">
            <a:spAutoFit/>
          </a:bodyPr>
          <a:lstStyle/>
          <a:p>
            <a:pPr algn="just"/>
            <a:r>
              <a:rPr lang="it-IT" b="1" u="sng" dirty="0" smtClean="0">
                <a:latin typeface="Times New Roman" panose="02020603050405020304" pitchFamily="18" charset="0"/>
                <a:cs typeface="Times New Roman" panose="02020603050405020304" pitchFamily="18" charset="0"/>
              </a:rPr>
              <a:t>Principali materie</a:t>
            </a:r>
            <a:r>
              <a:rPr lang="it-IT"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Logistica Industriale, Controllo Statistico della Qualità, Sicurezza degli Impianti industriali, Analisi delle Supply Chain, Studio e redazione di Business Plan</a:t>
            </a:r>
            <a:endParaRPr lang="it-IT" b="1" dirty="0">
              <a:latin typeface="Times New Roman" panose="02020603050405020304" pitchFamily="18" charset="0"/>
              <a:cs typeface="Times New Roman" panose="02020603050405020304" pitchFamily="18" charset="0"/>
            </a:endParaRPr>
          </a:p>
        </p:txBody>
      </p:sp>
      <p:sp>
        <p:nvSpPr>
          <p:cNvPr id="20" name="CasellaDiTesto 19"/>
          <p:cNvSpPr txBox="1"/>
          <p:nvPr/>
        </p:nvSpPr>
        <p:spPr>
          <a:xfrm>
            <a:off x="755576" y="5301208"/>
            <a:ext cx="8208913" cy="1200329"/>
          </a:xfrm>
          <a:prstGeom prst="rect">
            <a:avLst/>
          </a:prstGeom>
          <a:noFill/>
        </p:spPr>
        <p:txBody>
          <a:bodyPr wrap="square" rtlCol="0">
            <a:spAutoFit/>
          </a:bodyPr>
          <a:lstStyle/>
          <a:p>
            <a:pPr algn="just"/>
            <a:r>
              <a:rPr lang="it-IT" b="1" u="sng" dirty="0" smtClean="0">
                <a:latin typeface="Times New Roman" panose="02020603050405020304" pitchFamily="18" charset="0"/>
                <a:cs typeface="Times New Roman" panose="02020603050405020304" pitchFamily="18" charset="0"/>
              </a:rPr>
              <a:t>Capacità e Competenze</a:t>
            </a:r>
            <a:r>
              <a:rPr lang="it-IT" b="1" dirty="0" smtClean="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c</a:t>
            </a:r>
            <a:r>
              <a:rPr lang="it-IT" dirty="0" smtClean="0">
                <a:latin typeface="Times New Roman" panose="02020603050405020304" pitchFamily="18" charset="0"/>
                <a:cs typeface="Times New Roman" panose="02020603050405020304" pitchFamily="18" charset="0"/>
              </a:rPr>
              <a:t>apacità </a:t>
            </a:r>
            <a:r>
              <a:rPr lang="it-IT" dirty="0">
                <a:latin typeface="Times New Roman" panose="02020603050405020304" pitchFamily="18" charset="0"/>
                <a:cs typeface="Times New Roman" panose="02020603050405020304" pitchFamily="18" charset="0"/>
              </a:rPr>
              <a:t>di relazionarsi con gli altri ed intrattenere rapporti collaborativi; </a:t>
            </a:r>
            <a:r>
              <a:rPr lang="it-IT" dirty="0" smtClean="0">
                <a:latin typeface="Times New Roman" panose="02020603050405020304" pitchFamily="18" charset="0"/>
                <a:cs typeface="Times New Roman" panose="02020603050405020304" pitchFamily="18" charset="0"/>
              </a:rPr>
              <a:t>ottima </a:t>
            </a:r>
            <a:r>
              <a:rPr lang="it-IT" dirty="0">
                <a:latin typeface="Times New Roman" panose="02020603050405020304" pitchFamily="18" charset="0"/>
                <a:cs typeface="Times New Roman" panose="02020603050405020304" pitchFamily="18" charset="0"/>
              </a:rPr>
              <a:t>capacità organizzativa maturata durante lo sviluppo di progetti realizzati nell’ambito del corso di studi; </a:t>
            </a:r>
            <a:r>
              <a:rPr lang="it-IT" dirty="0" smtClean="0">
                <a:latin typeface="Times New Roman" panose="02020603050405020304" pitchFamily="18" charset="0"/>
                <a:cs typeface="Times New Roman" panose="02020603050405020304" pitchFamily="18" charset="0"/>
              </a:rPr>
              <a:t>buon </a:t>
            </a:r>
            <a:r>
              <a:rPr lang="it-IT" dirty="0">
                <a:latin typeface="Times New Roman" panose="02020603050405020304" pitchFamily="18" charset="0"/>
                <a:cs typeface="Times New Roman" panose="02020603050405020304" pitchFamily="18" charset="0"/>
              </a:rPr>
              <a:t>utilizzo </a:t>
            </a:r>
            <a:r>
              <a:rPr lang="it-IT" dirty="0" smtClean="0">
                <a:latin typeface="Times New Roman" panose="02020603050405020304" pitchFamily="18" charset="0"/>
                <a:cs typeface="Times New Roman" panose="02020603050405020304" pitchFamily="18" charset="0"/>
              </a:rPr>
              <a:t>SAP </a:t>
            </a:r>
            <a:r>
              <a:rPr lang="it-IT" dirty="0">
                <a:latin typeface="Times New Roman" panose="02020603050405020304" pitchFamily="18" charset="0"/>
                <a:cs typeface="Times New Roman" panose="02020603050405020304" pitchFamily="18" charset="0"/>
              </a:rPr>
              <a:t>moduli MM e </a:t>
            </a:r>
            <a:r>
              <a:rPr lang="it-IT" dirty="0" smtClean="0">
                <a:latin typeface="Times New Roman" panose="02020603050405020304" pitchFamily="18" charset="0"/>
                <a:cs typeface="Times New Roman" panose="02020603050405020304" pitchFamily="18" charset="0"/>
              </a:rPr>
              <a:t>PM; ottima conoscenza del pacchetto Office (Excel, </a:t>
            </a:r>
            <a:r>
              <a:rPr lang="it-IT" dirty="0" err="1" smtClean="0">
                <a:latin typeface="Times New Roman" panose="02020603050405020304" pitchFamily="18" charset="0"/>
                <a:cs typeface="Times New Roman" panose="02020603050405020304" pitchFamily="18" charset="0"/>
              </a:rPr>
              <a:t>Power</a:t>
            </a:r>
            <a:r>
              <a:rPr lang="it-IT" dirty="0" smtClean="0">
                <a:latin typeface="Times New Roman" panose="02020603050405020304" pitchFamily="18" charset="0"/>
                <a:cs typeface="Times New Roman" panose="02020603050405020304" pitchFamily="18" charset="0"/>
              </a:rPr>
              <a:t> Point, Access).</a:t>
            </a:r>
            <a:r>
              <a:rPr lang="it-IT" b="1" dirty="0" smtClean="0">
                <a:latin typeface="Times New Roman" panose="02020603050405020304" pitchFamily="18" charset="0"/>
                <a:cs typeface="Times New Roman" panose="02020603050405020304" pitchFamily="18" charset="0"/>
              </a:rPr>
              <a:t>   </a:t>
            </a:r>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68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o 1"/>
          <p:cNvGrpSpPr/>
          <p:nvPr/>
        </p:nvGrpSpPr>
        <p:grpSpPr>
          <a:xfrm>
            <a:off x="323528" y="56818"/>
            <a:ext cx="8640960" cy="1200334"/>
            <a:chOff x="323528" y="56818"/>
            <a:chExt cx="8640960" cy="1200334"/>
          </a:xfrm>
        </p:grpSpPr>
        <p:pic>
          <p:nvPicPr>
            <p:cNvPr id="3" name="Immagine 14"/>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5936" y="476672"/>
              <a:ext cx="1247775" cy="600075"/>
            </a:xfrm>
            <a:prstGeom prst="rect">
              <a:avLst/>
            </a:prstGeom>
            <a:noFill/>
            <a:extLst>
              <a:ext uri="{909E8E84-426E-40DD-AFC4-6F175D3DCCD1}">
                <a14:hiddenFill xmlns:a14="http://schemas.microsoft.com/office/drawing/2010/main">
                  <a:solidFill>
                    <a:srgbClr val="FFFFFF"/>
                  </a:solidFill>
                </a14:hiddenFill>
              </a:ext>
            </a:extLst>
          </p:spPr>
        </p:pic>
        <p:pic>
          <p:nvPicPr>
            <p:cNvPr id="4" name="Immagine 16"/>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528" y="404664"/>
              <a:ext cx="1285875" cy="852488"/>
            </a:xfrm>
            <a:prstGeom prst="rect">
              <a:avLst/>
            </a:prstGeom>
            <a:noFill/>
            <a:extLst>
              <a:ext uri="{909E8E84-426E-40DD-AFC4-6F175D3DCCD1}">
                <a14:hiddenFill xmlns:a14="http://schemas.microsoft.com/office/drawing/2010/main">
                  <a:solidFill>
                    <a:srgbClr val="FFFFFF"/>
                  </a:solidFill>
                </a14:hiddenFill>
              </a:ext>
            </a:extLst>
          </p:spPr>
        </p:pic>
        <p:pic>
          <p:nvPicPr>
            <p:cNvPr id="5" name="Immagine 7" descr="P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663" y="620688"/>
              <a:ext cx="1016000" cy="371475"/>
            </a:xfrm>
            <a:prstGeom prst="rect">
              <a:avLst/>
            </a:prstGeom>
            <a:noFill/>
            <a:extLst>
              <a:ext uri="{909E8E84-426E-40DD-AFC4-6F175D3DCCD1}">
                <a14:hiddenFill xmlns:a14="http://schemas.microsoft.com/office/drawing/2010/main">
                  <a:solidFill>
                    <a:srgbClr val="FFFFFF"/>
                  </a:solidFill>
                </a14:hiddenFill>
              </a:ext>
            </a:extLst>
          </p:spPr>
        </p:pic>
        <p:pic>
          <p:nvPicPr>
            <p:cNvPr id="6" name="Immagin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78140" y="500286"/>
              <a:ext cx="1054100" cy="552450"/>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8" descr="Ministro per la Coesione Territoriale"/>
            <p:cNvPicPr>
              <a:picLocks noChangeAspect="1" noChangeArrowheads="1"/>
            </p:cNvPicPr>
            <p:nvPr/>
          </p:nvPicPr>
          <p:blipFill>
            <a:blip r:embed="rId6">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221413" y="613445"/>
              <a:ext cx="1743075" cy="2952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8"/>
            <p:cNvSpPr>
              <a:spLocks noChangeArrowheads="1"/>
            </p:cNvSpPr>
            <p:nvPr/>
          </p:nvSpPr>
          <p:spPr bwMode="auto">
            <a:xfrm>
              <a:off x="533074" y="56818"/>
              <a:ext cx="80778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Avviso n. 713/Ric. del 29/10/2010 - Titolo III - "Creazione di nuovi Distretti e/o nuove Aggregazioni Pubblico - Private "</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Intervento di formazione PON03PE_00159_5</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9" name="CasellaDiTesto 8"/>
          <p:cNvSpPr txBox="1"/>
          <p:nvPr/>
        </p:nvSpPr>
        <p:spPr>
          <a:xfrm>
            <a:off x="7668344" y="6381328"/>
            <a:ext cx="1368152" cy="338554"/>
          </a:xfrm>
          <a:prstGeom prst="rect">
            <a:avLst/>
          </a:prstGeom>
          <a:noFill/>
        </p:spPr>
        <p:txBody>
          <a:bodyPr wrap="square" rtlCol="0">
            <a:spAutoFit/>
          </a:bodyPr>
          <a:lstStyle/>
          <a:p>
            <a:pPr algn="r"/>
            <a:r>
              <a:rPr lang="it-IT" sz="1600" b="1" dirty="0" smtClean="0">
                <a:latin typeface="Times New Roman" panose="02020603050405020304" pitchFamily="18" charset="0"/>
                <a:cs typeface="Times New Roman" panose="02020603050405020304" pitchFamily="18" charset="0"/>
              </a:rPr>
              <a:t>Roberta Raia</a:t>
            </a:r>
            <a:endParaRPr lang="it-IT" sz="1600" b="1" dirty="0">
              <a:latin typeface="Times New Roman" panose="02020603050405020304" pitchFamily="18" charset="0"/>
              <a:cs typeface="Times New Roman" panose="02020603050405020304" pitchFamily="18" charset="0"/>
            </a:endParaRPr>
          </a:p>
        </p:txBody>
      </p:sp>
      <p:sp>
        <p:nvSpPr>
          <p:cNvPr id="10" name="CasellaDiTesto 9"/>
          <p:cNvSpPr txBox="1"/>
          <p:nvPr/>
        </p:nvSpPr>
        <p:spPr>
          <a:xfrm>
            <a:off x="-36512" y="1124744"/>
            <a:ext cx="9073008" cy="830997"/>
          </a:xfrm>
          <a:prstGeom prst="rect">
            <a:avLst/>
          </a:prstGeom>
          <a:noFill/>
        </p:spPr>
        <p:txBody>
          <a:bodyPr wrap="square" rtlCol="0">
            <a:spAutoFit/>
          </a:bodyPr>
          <a:lstStyle/>
          <a:p>
            <a:pPr algn="ctr"/>
            <a:r>
              <a:rPr lang="it-IT" sz="2400" b="1" dirty="0" smtClean="0">
                <a:latin typeface="Times New Roman" panose="02020603050405020304" pitchFamily="18" charset="0"/>
                <a:cs typeface="Times New Roman" panose="02020603050405020304" pitchFamily="18" charset="0"/>
              </a:rPr>
              <a:t>Attività di training on the job presso SNAM- Associazione Italiana Avvisatori Marittimi (1/2) </a:t>
            </a:r>
            <a:endParaRPr lang="it-IT" sz="2400" b="1" dirty="0">
              <a:latin typeface="Times New Roman" panose="02020603050405020304" pitchFamily="18" charset="0"/>
              <a:cs typeface="Times New Roman" panose="02020603050405020304" pitchFamily="18" charset="0"/>
            </a:endParaRPr>
          </a:p>
        </p:txBody>
      </p:sp>
      <p:sp>
        <p:nvSpPr>
          <p:cNvPr id="11" name="CasellaDiTesto 10"/>
          <p:cNvSpPr txBox="1"/>
          <p:nvPr/>
        </p:nvSpPr>
        <p:spPr>
          <a:xfrm>
            <a:off x="323528" y="2204864"/>
            <a:ext cx="8424936" cy="4431983"/>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v"/>
            </a:pPr>
            <a:r>
              <a:rPr lang="it-IT" b="1" dirty="0" smtClean="0">
                <a:latin typeface="Times New Roman" panose="02020603050405020304" pitchFamily="18" charset="0"/>
                <a:cs typeface="Times New Roman" panose="02020603050405020304" pitchFamily="18" charset="0"/>
              </a:rPr>
              <a:t>Ciclo Nave:</a:t>
            </a:r>
            <a:r>
              <a:rPr lang="it-IT" dirty="0" smtClean="0">
                <a:latin typeface="Times New Roman" panose="02020603050405020304" pitchFamily="18" charset="0"/>
                <a:cs typeface="Times New Roman" panose="02020603050405020304" pitchFamily="18" charset="0"/>
              </a:rPr>
              <a:t> Analisi delle principali operazioni svolte dall’Avvisatore Marittimo dal momento in cui si riceve la prima comunicazione che la nave arriverà in porto per esplicare tutte le sue funzioni, fino all’ultima operazione che può svolgere nel porto costituita dal disormeggio;</a:t>
            </a:r>
          </a:p>
          <a:p>
            <a:pPr marL="285750" indent="-285750" algn="just">
              <a:spcAft>
                <a:spcPts val="600"/>
              </a:spcAft>
              <a:buFont typeface="Wingdings" panose="05000000000000000000" pitchFamily="2" charset="2"/>
              <a:buChar char="v"/>
            </a:pPr>
            <a:r>
              <a:rPr lang="it-IT" b="1" dirty="0" smtClean="0">
                <a:latin typeface="Times New Roman" panose="02020603050405020304" pitchFamily="18" charset="0"/>
                <a:cs typeface="Times New Roman" panose="02020603050405020304" pitchFamily="18" charset="0"/>
              </a:rPr>
              <a:t>Nuovo Codice Doganale: </a:t>
            </a:r>
            <a:r>
              <a:rPr lang="it-IT" dirty="0" smtClean="0">
                <a:latin typeface="Times New Roman" panose="02020603050405020304" pitchFamily="18" charset="0"/>
                <a:cs typeface="Times New Roman" panose="02020603050405020304" pitchFamily="18" charset="0"/>
              </a:rPr>
              <a:t>Studio della normativa doganale vigente in Europa, </a:t>
            </a:r>
            <a:r>
              <a:rPr lang="it-IT" dirty="0">
                <a:latin typeface="Times New Roman" panose="02020603050405020304" pitchFamily="18" charset="0"/>
                <a:cs typeface="Times New Roman" panose="02020603050405020304" pitchFamily="18" charset="0"/>
              </a:rPr>
              <a:t>A</a:t>
            </a:r>
            <a:r>
              <a:rPr lang="it-IT" dirty="0" smtClean="0">
                <a:latin typeface="Times New Roman" panose="02020603050405020304" pitchFamily="18" charset="0"/>
                <a:cs typeface="Times New Roman" panose="02020603050405020304" pitchFamily="18" charset="0"/>
              </a:rPr>
              <a:t>nalisi dell’evoluzione doganale dal 2013 ad oggi (implementazione del Nuovo Fascicolo Elettronico);</a:t>
            </a:r>
          </a:p>
          <a:p>
            <a:pPr marL="285750" indent="-285750">
              <a:spcAft>
                <a:spcPts val="600"/>
              </a:spcAft>
              <a:buFont typeface="Wingdings" panose="05000000000000000000" pitchFamily="2" charset="2"/>
              <a:buChar char="v"/>
            </a:pPr>
            <a:r>
              <a:rPr lang="it-IT" b="1" dirty="0" smtClean="0">
                <a:latin typeface="Times New Roman" panose="02020603050405020304" pitchFamily="18" charset="0"/>
                <a:cs typeface="Times New Roman" panose="02020603050405020304" pitchFamily="18" charset="0"/>
              </a:rPr>
              <a:t>Ciclo Merce: </a:t>
            </a:r>
          </a:p>
          <a:p>
            <a:pPr marL="285750" indent="-285750">
              <a:spcAft>
                <a:spcPts val="600"/>
              </a:spcAft>
              <a:buFont typeface="Wingdings" panose="05000000000000000000" pitchFamily="2" charset="2"/>
              <a:buChar char="ü"/>
            </a:pPr>
            <a:r>
              <a:rPr lang="it-IT" b="1" u="sng" dirty="0" smtClean="0">
                <a:latin typeface="Times New Roman" panose="02020603050405020304" pitchFamily="18" charset="0"/>
                <a:cs typeface="Times New Roman" panose="02020603050405020304" pitchFamily="18" charset="0"/>
              </a:rPr>
              <a:t>Export</a:t>
            </a:r>
            <a:r>
              <a:rPr lang="it-IT"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Studio delle principali operazioni da svolgere per seguire la merce dal luogo di carico fino alla destinazione finale;</a:t>
            </a:r>
            <a:r>
              <a:rPr lang="it-IT" b="1" dirty="0" smtClean="0">
                <a:latin typeface="Times New Roman" panose="02020603050405020304" pitchFamily="18" charset="0"/>
                <a:cs typeface="Times New Roman" panose="02020603050405020304" pitchFamily="18" charset="0"/>
              </a:rPr>
              <a:t> </a:t>
            </a:r>
          </a:p>
          <a:p>
            <a:pPr marL="285750" indent="-285750">
              <a:spcAft>
                <a:spcPts val="600"/>
              </a:spcAft>
              <a:buFont typeface="Wingdings" panose="05000000000000000000" pitchFamily="2" charset="2"/>
              <a:buChar char="ü"/>
            </a:pPr>
            <a:r>
              <a:rPr lang="it-IT" b="1" u="sng" dirty="0" smtClean="0">
                <a:latin typeface="Times New Roman" panose="02020603050405020304" pitchFamily="18" charset="0"/>
                <a:cs typeface="Times New Roman" panose="02020603050405020304" pitchFamily="18" charset="0"/>
              </a:rPr>
              <a:t>Import</a:t>
            </a:r>
            <a:r>
              <a:rPr lang="it-IT" b="1" dirty="0" smtClean="0">
                <a:latin typeface="Times New Roman" panose="02020603050405020304" pitchFamily="18" charset="0"/>
                <a:cs typeface="Times New Roman" panose="02020603050405020304" pitchFamily="18" charset="0"/>
              </a:rPr>
              <a:t>: </a:t>
            </a:r>
            <a:r>
              <a:rPr lang="it-IT" dirty="0" smtClean="0">
                <a:latin typeface="Times New Roman" panose="02020603050405020304" pitchFamily="18" charset="0"/>
                <a:cs typeface="Times New Roman" panose="02020603050405020304" pitchFamily="18" charset="0"/>
              </a:rPr>
              <a:t>Studio dei movimenti che fa la merce dal magazzino di deposito (A3) fino al cliente finale;</a:t>
            </a:r>
            <a:endParaRPr lang="it-IT" b="1" u="sng" dirty="0" smtClean="0">
              <a:latin typeface="Times New Roman" panose="02020603050405020304" pitchFamily="18" charset="0"/>
              <a:cs typeface="Times New Roman" panose="02020603050405020304" pitchFamily="18" charset="0"/>
            </a:endParaRPr>
          </a:p>
          <a:p>
            <a:pPr>
              <a:spcAft>
                <a:spcPts val="600"/>
              </a:spcAft>
            </a:pPr>
            <a:endParaRPr lang="it-IT" b="1"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343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o 2"/>
          <p:cNvGrpSpPr/>
          <p:nvPr/>
        </p:nvGrpSpPr>
        <p:grpSpPr>
          <a:xfrm>
            <a:off x="323528" y="56818"/>
            <a:ext cx="8640960" cy="1200334"/>
            <a:chOff x="323528" y="56818"/>
            <a:chExt cx="8640960" cy="1200334"/>
          </a:xfrm>
        </p:grpSpPr>
        <p:pic>
          <p:nvPicPr>
            <p:cNvPr id="4" name="Immagine 14"/>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5936" y="476672"/>
              <a:ext cx="1247775" cy="600075"/>
            </a:xfrm>
            <a:prstGeom prst="rect">
              <a:avLst/>
            </a:prstGeom>
            <a:noFill/>
            <a:extLst>
              <a:ext uri="{909E8E84-426E-40DD-AFC4-6F175D3DCCD1}">
                <a14:hiddenFill xmlns:a14="http://schemas.microsoft.com/office/drawing/2010/main">
                  <a:solidFill>
                    <a:srgbClr val="FFFFFF"/>
                  </a:solidFill>
                </a14:hiddenFill>
              </a:ext>
            </a:extLst>
          </p:spPr>
        </p:pic>
        <p:pic>
          <p:nvPicPr>
            <p:cNvPr id="5" name="Immagine 16"/>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528" y="404664"/>
              <a:ext cx="1285875" cy="852488"/>
            </a:xfrm>
            <a:prstGeom prst="rect">
              <a:avLst/>
            </a:prstGeom>
            <a:noFill/>
            <a:extLst>
              <a:ext uri="{909E8E84-426E-40DD-AFC4-6F175D3DCCD1}">
                <a14:hiddenFill xmlns:a14="http://schemas.microsoft.com/office/drawing/2010/main">
                  <a:solidFill>
                    <a:srgbClr val="FFFFFF"/>
                  </a:solidFill>
                </a14:hiddenFill>
              </a:ext>
            </a:extLst>
          </p:spPr>
        </p:pic>
        <p:pic>
          <p:nvPicPr>
            <p:cNvPr id="6" name="Immagine 7" descr="PA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663" y="620688"/>
              <a:ext cx="1016000" cy="371475"/>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6"/>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78140" y="500286"/>
              <a:ext cx="1054100" cy="552450"/>
            </a:xfrm>
            <a:prstGeom prst="rect">
              <a:avLst/>
            </a:prstGeom>
            <a:noFill/>
            <a:extLst>
              <a:ext uri="{909E8E84-426E-40DD-AFC4-6F175D3DCCD1}">
                <a14:hiddenFill xmlns:a14="http://schemas.microsoft.com/office/drawing/2010/main">
                  <a:solidFill>
                    <a:srgbClr val="FFFFFF"/>
                  </a:solidFill>
                </a14:hiddenFill>
              </a:ext>
            </a:extLst>
          </p:spPr>
        </p:pic>
        <p:pic>
          <p:nvPicPr>
            <p:cNvPr id="8" name="Immagine 8" descr="Ministro per la Coesione Territoriale"/>
            <p:cNvPicPr>
              <a:picLocks noChangeAspect="1" noChangeArrowheads="1"/>
            </p:cNvPicPr>
            <p:nvPr/>
          </p:nvPicPr>
          <p:blipFill>
            <a:blip r:embed="rId6">
              <a:clrChange>
                <a:clrFrom>
                  <a:srgbClr val="000000">
                    <a:alpha val="0"/>
                  </a:srgbClr>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221413" y="613445"/>
              <a:ext cx="1743075" cy="29527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a:spLocks noChangeArrowheads="1"/>
            </p:cNvSpPr>
            <p:nvPr/>
          </p:nvSpPr>
          <p:spPr bwMode="auto">
            <a:xfrm>
              <a:off x="533074" y="56818"/>
              <a:ext cx="807785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Avviso n. 713/Ric. del 29/10/2010 - Titolo III - "Creazione di nuovi Distretti e/o nuove Aggregazioni Pubblico - Private "</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Intervento di formazione PON03PE_00159_5</a:t>
              </a:r>
              <a:endParaRPr kumimoji="0" lang="it-IT" alt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 name="CasellaDiTesto 9"/>
          <p:cNvSpPr txBox="1"/>
          <p:nvPr/>
        </p:nvSpPr>
        <p:spPr>
          <a:xfrm>
            <a:off x="7668344" y="6381328"/>
            <a:ext cx="1368152" cy="338554"/>
          </a:xfrm>
          <a:prstGeom prst="rect">
            <a:avLst/>
          </a:prstGeom>
          <a:noFill/>
        </p:spPr>
        <p:txBody>
          <a:bodyPr wrap="square" rtlCol="0">
            <a:spAutoFit/>
          </a:bodyPr>
          <a:lstStyle/>
          <a:p>
            <a:pPr algn="r"/>
            <a:r>
              <a:rPr lang="it-IT" sz="1600" b="1" dirty="0" smtClean="0">
                <a:latin typeface="Times New Roman" panose="02020603050405020304" pitchFamily="18" charset="0"/>
                <a:cs typeface="Times New Roman" panose="02020603050405020304" pitchFamily="18" charset="0"/>
              </a:rPr>
              <a:t>Roberta Raia</a:t>
            </a:r>
            <a:endParaRPr lang="it-IT" sz="1600" b="1" dirty="0">
              <a:latin typeface="Times New Roman" panose="02020603050405020304" pitchFamily="18" charset="0"/>
              <a:cs typeface="Times New Roman" panose="02020603050405020304" pitchFamily="18" charset="0"/>
            </a:endParaRPr>
          </a:p>
        </p:txBody>
      </p:sp>
      <p:sp>
        <p:nvSpPr>
          <p:cNvPr id="11" name="CasellaDiTesto 10"/>
          <p:cNvSpPr txBox="1"/>
          <p:nvPr/>
        </p:nvSpPr>
        <p:spPr>
          <a:xfrm>
            <a:off x="-36512" y="1124744"/>
            <a:ext cx="9073008" cy="830997"/>
          </a:xfrm>
          <a:prstGeom prst="rect">
            <a:avLst/>
          </a:prstGeom>
          <a:noFill/>
        </p:spPr>
        <p:txBody>
          <a:bodyPr wrap="square" rtlCol="0">
            <a:spAutoFit/>
          </a:bodyPr>
          <a:lstStyle/>
          <a:p>
            <a:pPr algn="ctr"/>
            <a:r>
              <a:rPr lang="it-IT" sz="2400" b="1" dirty="0" smtClean="0">
                <a:latin typeface="Times New Roman" panose="02020603050405020304" pitchFamily="18" charset="0"/>
                <a:cs typeface="Times New Roman" panose="02020603050405020304" pitchFamily="18" charset="0"/>
              </a:rPr>
              <a:t>Attività di training on the job presso </a:t>
            </a:r>
            <a:r>
              <a:rPr lang="it-IT" sz="2400" b="1" dirty="0">
                <a:latin typeface="Times New Roman" panose="02020603050405020304" pitchFamily="18" charset="0"/>
                <a:cs typeface="Times New Roman" panose="02020603050405020304" pitchFamily="18" charset="0"/>
              </a:rPr>
              <a:t>SNAM- Associazione Italiana Avvisatori Marittimi </a:t>
            </a:r>
            <a:r>
              <a:rPr lang="it-IT" sz="2400" b="1" dirty="0" smtClean="0">
                <a:latin typeface="Times New Roman" panose="02020603050405020304" pitchFamily="18" charset="0"/>
                <a:cs typeface="Times New Roman" panose="02020603050405020304" pitchFamily="18" charset="0"/>
              </a:rPr>
              <a:t>(2/2) </a:t>
            </a:r>
            <a:endParaRPr lang="it-IT" sz="2400" b="1" dirty="0">
              <a:latin typeface="Times New Roman" panose="02020603050405020304" pitchFamily="18" charset="0"/>
              <a:cs typeface="Times New Roman" panose="02020603050405020304" pitchFamily="18" charset="0"/>
            </a:endParaRPr>
          </a:p>
        </p:txBody>
      </p:sp>
      <p:sp>
        <p:nvSpPr>
          <p:cNvPr id="12" name="CasellaDiTesto 11"/>
          <p:cNvSpPr txBox="1"/>
          <p:nvPr/>
        </p:nvSpPr>
        <p:spPr>
          <a:xfrm>
            <a:off x="323528" y="2204864"/>
            <a:ext cx="8424936" cy="4632037"/>
          </a:xfrm>
          <a:prstGeom prst="rect">
            <a:avLst/>
          </a:prstGeom>
          <a:noFill/>
        </p:spPr>
        <p:txBody>
          <a:bodyPr wrap="square" rtlCol="0">
            <a:spAutoFit/>
          </a:bodyPr>
          <a:lstStyle/>
          <a:p>
            <a:pPr marL="285750" indent="-285750" algn="just">
              <a:spcAft>
                <a:spcPts val="600"/>
              </a:spcAft>
              <a:buFont typeface="Wingdings" panose="05000000000000000000" pitchFamily="2" charset="2"/>
              <a:buChar char="v"/>
            </a:pPr>
            <a:r>
              <a:rPr lang="it-IT" b="1" dirty="0" smtClean="0">
                <a:latin typeface="Times New Roman" panose="02020603050405020304" pitchFamily="18" charset="0"/>
                <a:cs typeface="Times New Roman" panose="02020603050405020304" pitchFamily="18" charset="0"/>
              </a:rPr>
              <a:t>Nuova Normativa Pesatura Container: </a:t>
            </a:r>
            <a:r>
              <a:rPr lang="it-IT" dirty="0" smtClean="0">
                <a:latin typeface="Times New Roman" panose="02020603050405020304" pitchFamily="18" charset="0"/>
                <a:cs typeface="Times New Roman" panose="02020603050405020304" pitchFamily="18" charset="0"/>
              </a:rPr>
              <a:t>Studio sull’evoluzione della normativa riguardo la pesatura, Studio della norma SOLAS in vigore dal 1° luglio 2016, Analisi modalità di applicazione metodo dinamico e statico di pesatura (metodo 1 e 2), Analisi tipologia di messaggi scambiati con le compagnie di navigazione;</a:t>
            </a:r>
          </a:p>
          <a:p>
            <a:pPr marL="285750" indent="-285750" algn="just">
              <a:spcAft>
                <a:spcPts val="600"/>
              </a:spcAft>
              <a:buFont typeface="Wingdings" panose="05000000000000000000" pitchFamily="2" charset="2"/>
              <a:buChar char="v"/>
            </a:pPr>
            <a:r>
              <a:rPr lang="it-IT" b="1" dirty="0" smtClean="0">
                <a:latin typeface="Times New Roman" panose="02020603050405020304" pitchFamily="18" charset="0"/>
                <a:cs typeface="Times New Roman" panose="02020603050405020304" pitchFamily="18" charset="0"/>
              </a:rPr>
              <a:t>Visite ai Terminal: </a:t>
            </a:r>
            <a:r>
              <a:rPr lang="it-IT" dirty="0" smtClean="0">
                <a:latin typeface="Times New Roman" panose="02020603050405020304" pitchFamily="18" charset="0"/>
                <a:cs typeface="Times New Roman" panose="02020603050405020304" pitchFamily="18" charset="0"/>
              </a:rPr>
              <a:t>Visite ai </a:t>
            </a:r>
            <a:r>
              <a:rPr lang="it-IT" dirty="0" err="1" smtClean="0">
                <a:latin typeface="Times New Roman" panose="02020603050405020304" pitchFamily="18" charset="0"/>
                <a:cs typeface="Times New Roman" panose="02020603050405020304" pitchFamily="18" charset="0"/>
              </a:rPr>
              <a:t>teminal</a:t>
            </a:r>
            <a:r>
              <a:rPr lang="it-IT" dirty="0" smtClean="0">
                <a:latin typeface="Times New Roman" panose="02020603050405020304" pitchFamily="18" charset="0"/>
                <a:cs typeface="Times New Roman" panose="02020603050405020304" pitchFamily="18" charset="0"/>
              </a:rPr>
              <a:t> TFG, SAT, Terminal Vuoti per osservare i mezzi di </a:t>
            </a:r>
            <a:r>
              <a:rPr lang="it-IT" dirty="0">
                <a:latin typeface="Times New Roman" panose="02020603050405020304" pitchFamily="18" charset="0"/>
                <a:cs typeface="Times New Roman" panose="02020603050405020304" pitchFamily="18" charset="0"/>
              </a:rPr>
              <a:t>movimentazione utilizzati e la modalità di acquisizione delle </a:t>
            </a:r>
            <a:r>
              <a:rPr lang="it-IT" dirty="0" smtClean="0">
                <a:latin typeface="Times New Roman" panose="02020603050405020304" pitchFamily="18" charset="0"/>
                <a:cs typeface="Times New Roman" panose="02020603050405020304" pitchFamily="18" charset="0"/>
              </a:rPr>
              <a:t>informazioni;</a:t>
            </a:r>
            <a:endParaRPr lang="it-IT" b="1" dirty="0" smtClean="0">
              <a:latin typeface="Times New Roman" panose="02020603050405020304" pitchFamily="18" charset="0"/>
              <a:cs typeface="Times New Roman" panose="02020603050405020304" pitchFamily="18" charset="0"/>
            </a:endParaRPr>
          </a:p>
          <a:p>
            <a:pPr marL="285750" indent="-285750" algn="just">
              <a:spcAft>
                <a:spcPts val="600"/>
              </a:spcAft>
              <a:buFont typeface="Wingdings" panose="05000000000000000000" pitchFamily="2" charset="2"/>
              <a:buChar char="v"/>
            </a:pPr>
            <a:r>
              <a:rPr lang="it-IT" b="1" dirty="0" err="1" smtClean="0">
                <a:latin typeface="Times New Roman" panose="02020603050405020304" pitchFamily="18" charset="0"/>
                <a:cs typeface="Times New Roman" panose="02020603050405020304" pitchFamily="18" charset="0"/>
              </a:rPr>
              <a:t>Naples</a:t>
            </a:r>
            <a:r>
              <a:rPr lang="it-IT" b="1" dirty="0" smtClean="0">
                <a:latin typeface="Times New Roman" panose="02020603050405020304" pitchFamily="18" charset="0"/>
                <a:cs typeface="Times New Roman" panose="02020603050405020304" pitchFamily="18" charset="0"/>
              </a:rPr>
              <a:t> </a:t>
            </a:r>
            <a:r>
              <a:rPr lang="it-IT" b="1" dirty="0" err="1" smtClean="0">
                <a:latin typeface="Times New Roman" panose="02020603050405020304" pitchFamily="18" charset="0"/>
                <a:cs typeface="Times New Roman" panose="02020603050405020304" pitchFamily="18" charset="0"/>
              </a:rPr>
              <a:t>Shipping</a:t>
            </a:r>
            <a:r>
              <a:rPr lang="it-IT" b="1" dirty="0" smtClean="0">
                <a:latin typeface="Times New Roman" panose="02020603050405020304" pitchFamily="18" charset="0"/>
                <a:cs typeface="Times New Roman" panose="02020603050405020304" pitchFamily="18" charset="0"/>
              </a:rPr>
              <a:t> Week:</a:t>
            </a:r>
            <a:r>
              <a:rPr lang="it-IT" dirty="0" smtClean="0">
                <a:latin typeface="Times New Roman" panose="02020603050405020304" pitchFamily="18" charset="0"/>
                <a:cs typeface="Times New Roman" panose="02020603050405020304" pitchFamily="18" charset="0"/>
              </a:rPr>
              <a:t> Partecipazione a conferenze nazionali e internazionali riguardanti lo </a:t>
            </a:r>
            <a:r>
              <a:rPr lang="it-IT" dirty="0" err="1" smtClean="0">
                <a:latin typeface="Times New Roman" panose="02020603050405020304" pitchFamily="18" charset="0"/>
                <a:cs typeface="Times New Roman" panose="02020603050405020304" pitchFamily="18" charset="0"/>
              </a:rPr>
              <a:t>shipping</a:t>
            </a:r>
            <a:r>
              <a:rPr lang="it-IT" dirty="0" smtClean="0">
                <a:latin typeface="Times New Roman" panose="02020603050405020304" pitchFamily="18" charset="0"/>
                <a:cs typeface="Times New Roman" panose="02020603050405020304" pitchFamily="18" charset="0"/>
              </a:rPr>
              <a:t>, il settore crocieristico  e le possibilità offerte al Mediterraneo in seguito all’allargamento del canale di Suez;</a:t>
            </a:r>
            <a:endParaRPr lang="it-IT" b="1" dirty="0" smtClean="0">
              <a:latin typeface="Times New Roman" panose="02020603050405020304" pitchFamily="18" charset="0"/>
              <a:cs typeface="Times New Roman" panose="02020603050405020304" pitchFamily="18" charset="0"/>
            </a:endParaRPr>
          </a:p>
          <a:p>
            <a:pPr marL="285750" indent="-285750" algn="just">
              <a:spcAft>
                <a:spcPts val="600"/>
              </a:spcAft>
              <a:buFont typeface="Wingdings" panose="05000000000000000000" pitchFamily="2" charset="2"/>
              <a:buChar char="v"/>
            </a:pPr>
            <a:r>
              <a:rPr lang="it-IT" b="1" dirty="0" smtClean="0">
                <a:latin typeface="Times New Roman" panose="02020603050405020304" pitchFamily="18" charset="0"/>
                <a:cs typeface="Times New Roman" panose="02020603050405020304" pitchFamily="18" charset="0"/>
              </a:rPr>
              <a:t>Avvisatore Marittimo di Brindisi: </a:t>
            </a:r>
            <a:r>
              <a:rPr lang="it-IT" dirty="0" smtClean="0">
                <a:latin typeface="Times New Roman" panose="02020603050405020304" pitchFamily="18" charset="0"/>
                <a:cs typeface="Times New Roman" panose="02020603050405020304" pitchFamily="18" charset="0"/>
              </a:rPr>
              <a:t>Studio delle principali mansioni svolte dall’Avvisatore, Affiancamento all’Avvisatore durante le comunicazioni via radio (VHF), Analisi differenti software </a:t>
            </a:r>
            <a:r>
              <a:rPr lang="it-IT" smtClean="0">
                <a:latin typeface="Times New Roman" panose="02020603050405020304" pitchFamily="18" charset="0"/>
                <a:cs typeface="Times New Roman" panose="02020603050405020304" pitchFamily="18" charset="0"/>
              </a:rPr>
              <a:t>utilizzati dall’Avvisatore</a:t>
            </a:r>
            <a:r>
              <a:rPr lang="it-IT">
                <a:latin typeface="Times New Roman" panose="02020603050405020304" pitchFamily="18" charset="0"/>
                <a:cs typeface="Times New Roman" panose="02020603050405020304" pitchFamily="18" charset="0"/>
              </a:rPr>
              <a:t> </a:t>
            </a:r>
            <a:r>
              <a:rPr lang="it-IT" smtClean="0">
                <a:latin typeface="Times New Roman" panose="02020603050405020304" pitchFamily="18" charset="0"/>
                <a:cs typeface="Times New Roman" panose="02020603050405020304" pitchFamily="18" charset="0"/>
              </a:rPr>
              <a:t>per </a:t>
            </a:r>
            <a:r>
              <a:rPr lang="it-IT" dirty="0" smtClean="0">
                <a:latin typeface="Times New Roman" panose="02020603050405020304" pitchFamily="18" charset="0"/>
                <a:cs typeface="Times New Roman" panose="02020603050405020304" pitchFamily="18" charset="0"/>
              </a:rPr>
              <a:t>caricare le informazioni sul sito del Brindisi Port </a:t>
            </a:r>
            <a:r>
              <a:rPr lang="it-IT" dirty="0" err="1" smtClean="0">
                <a:latin typeface="Times New Roman" panose="02020603050405020304" pitchFamily="18" charset="0"/>
                <a:cs typeface="Times New Roman" panose="02020603050405020304" pitchFamily="18" charset="0"/>
              </a:rPr>
              <a:t>Informer</a:t>
            </a:r>
            <a:r>
              <a:rPr lang="it-IT" dirty="0" smtClean="0">
                <a:latin typeface="Times New Roman" panose="02020603050405020304" pitchFamily="18" charset="0"/>
                <a:cs typeface="Times New Roman" panose="02020603050405020304" pitchFamily="18" charset="0"/>
              </a:rPr>
              <a:t>.</a:t>
            </a:r>
            <a:endParaRPr lang="it-IT" b="1" dirty="0" smtClean="0">
              <a:latin typeface="Times New Roman" panose="02020603050405020304" pitchFamily="18" charset="0"/>
              <a:cs typeface="Times New Roman" panose="02020603050405020304" pitchFamily="18" charset="0"/>
            </a:endParaRPr>
          </a:p>
          <a:p>
            <a:pPr>
              <a:spcAft>
                <a:spcPts val="600"/>
              </a:spcAft>
            </a:pPr>
            <a:endParaRPr lang="it-IT" b="1"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684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864</TotalTime>
  <Words>548</Words>
  <Application>Microsoft Office PowerPoint</Application>
  <PresentationFormat>Presentazione su schermo (4:3)</PresentationFormat>
  <Paragraphs>31</Paragraphs>
  <Slides>4</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4</vt:i4>
      </vt:variant>
    </vt:vector>
  </HeadingPairs>
  <TitlesOfParts>
    <vt:vector size="12" baseType="lpstr">
      <vt:lpstr>Arial</vt:lpstr>
      <vt:lpstr>Calibri</vt:lpstr>
      <vt:lpstr>Gill Sans MT</vt:lpstr>
      <vt:lpstr>Times New Roman</vt:lpstr>
      <vt:lpstr>Verdana</vt:lpstr>
      <vt:lpstr>Wingdings</vt:lpstr>
      <vt:lpstr>Wingdings 2</vt:lpstr>
      <vt:lpstr>Solstizio</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Roby</dc:creator>
  <cp:lastModifiedBy>CeRICT scrl</cp:lastModifiedBy>
  <cp:revision>35</cp:revision>
  <dcterms:created xsi:type="dcterms:W3CDTF">2016-10-19T07:30:42Z</dcterms:created>
  <dcterms:modified xsi:type="dcterms:W3CDTF">2016-10-21T08:00:07Z</dcterms:modified>
</cp:coreProperties>
</file>